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06"/>
  </p:notesMasterIdLst>
  <p:handoutMasterIdLst>
    <p:handoutMasterId r:id="rId107"/>
  </p:handoutMasterIdLst>
  <p:sldIdLst>
    <p:sldId id="346" r:id="rId2"/>
    <p:sldId id="860" r:id="rId3"/>
    <p:sldId id="1576" r:id="rId4"/>
    <p:sldId id="1511" r:id="rId5"/>
    <p:sldId id="1549" r:id="rId6"/>
    <p:sldId id="1290" r:id="rId7"/>
    <p:sldId id="1601" r:id="rId8"/>
    <p:sldId id="1604" r:id="rId9"/>
    <p:sldId id="1518" r:id="rId10"/>
    <p:sldId id="1606" r:id="rId11"/>
    <p:sldId id="1520" r:id="rId12"/>
    <p:sldId id="1512" r:id="rId13"/>
    <p:sldId id="1524" r:id="rId14"/>
    <p:sldId id="1525" r:id="rId15"/>
    <p:sldId id="1547" r:id="rId16"/>
    <p:sldId id="1575" r:id="rId17"/>
    <p:sldId id="763" r:id="rId18"/>
    <p:sldId id="1350" r:id="rId19"/>
    <p:sldId id="1605" r:id="rId20"/>
    <p:sldId id="1655" r:id="rId21"/>
    <p:sldId id="771" r:id="rId22"/>
    <p:sldId id="1607" r:id="rId23"/>
    <p:sldId id="1522" r:id="rId24"/>
    <p:sldId id="1362" r:id="rId25"/>
    <p:sldId id="1471" r:id="rId26"/>
    <p:sldId id="1659" r:id="rId27"/>
    <p:sldId id="1614" r:id="rId28"/>
    <p:sldId id="1474" r:id="rId29"/>
    <p:sldId id="1306" r:id="rId30"/>
    <p:sldId id="1581" r:id="rId31"/>
    <p:sldId id="448" r:id="rId32"/>
    <p:sldId id="1112" r:id="rId33"/>
    <p:sldId id="1397" r:id="rId34"/>
    <p:sldId id="1363" r:id="rId35"/>
    <p:sldId id="1298" r:id="rId36"/>
    <p:sldId id="1583" r:id="rId37"/>
    <p:sldId id="785" r:id="rId38"/>
    <p:sldId id="1658" r:id="rId39"/>
    <p:sldId id="1430" r:id="rId40"/>
    <p:sldId id="1582" r:id="rId41"/>
    <p:sldId id="1648" r:id="rId42"/>
    <p:sldId id="1542" r:id="rId43"/>
    <p:sldId id="1332" r:id="rId44"/>
    <p:sldId id="1038" r:id="rId45"/>
    <p:sldId id="1566" r:id="rId46"/>
    <p:sldId id="1570" r:id="rId47"/>
    <p:sldId id="1571" r:id="rId48"/>
    <p:sldId id="1531" r:id="rId49"/>
    <p:sldId id="1572" r:id="rId50"/>
    <p:sldId id="1573" r:id="rId51"/>
    <p:sldId id="1574" r:id="rId52"/>
    <p:sldId id="1557" r:id="rId53"/>
    <p:sldId id="1374" r:id="rId54"/>
    <p:sldId id="1351" r:id="rId55"/>
    <p:sldId id="1523" r:id="rId56"/>
    <p:sldId id="1090" r:id="rId57"/>
    <p:sldId id="760" r:id="rId58"/>
    <p:sldId id="1514" r:id="rId59"/>
    <p:sldId id="1578" r:id="rId60"/>
    <p:sldId id="864" r:id="rId61"/>
    <p:sldId id="1465" r:id="rId62"/>
    <p:sldId id="1444" r:id="rId63"/>
    <p:sldId id="1442" r:id="rId64"/>
    <p:sldId id="1608" r:id="rId65"/>
    <p:sldId id="1656" r:id="rId66"/>
    <p:sldId id="1657" r:id="rId67"/>
    <p:sldId id="683" r:id="rId68"/>
    <p:sldId id="1070" r:id="rId69"/>
    <p:sldId id="1294" r:id="rId70"/>
    <p:sldId id="1295" r:id="rId71"/>
    <p:sldId id="1603" r:id="rId72"/>
    <p:sldId id="1577" r:id="rId73"/>
    <p:sldId id="1561" r:id="rId74"/>
    <p:sldId id="755" r:id="rId75"/>
    <p:sldId id="829" r:id="rId76"/>
    <p:sldId id="828" r:id="rId77"/>
    <p:sldId id="682" r:id="rId78"/>
    <p:sldId id="1091" r:id="rId79"/>
    <p:sldId id="1436" r:id="rId80"/>
    <p:sldId id="1545" r:id="rId81"/>
    <p:sldId id="1554" r:id="rId82"/>
    <p:sldId id="1660" r:id="rId83"/>
    <p:sldId id="1661" r:id="rId84"/>
    <p:sldId id="1662" r:id="rId85"/>
    <p:sldId id="1072" r:id="rId86"/>
    <p:sldId id="841" r:id="rId87"/>
    <p:sldId id="1579" r:id="rId88"/>
    <p:sldId id="1087" r:id="rId89"/>
    <p:sldId id="843" r:id="rId90"/>
    <p:sldId id="1086" r:id="rId91"/>
    <p:sldId id="848" r:id="rId92"/>
    <p:sldId id="849" r:id="rId93"/>
    <p:sldId id="850" r:id="rId94"/>
    <p:sldId id="853" r:id="rId95"/>
    <p:sldId id="854" r:id="rId96"/>
    <p:sldId id="856" r:id="rId97"/>
    <p:sldId id="857" r:id="rId98"/>
    <p:sldId id="858" r:id="rId99"/>
    <p:sldId id="859" r:id="rId100"/>
    <p:sldId id="862" r:id="rId101"/>
    <p:sldId id="863" r:id="rId102"/>
    <p:sldId id="1580" r:id="rId103"/>
    <p:sldId id="709" r:id="rId104"/>
    <p:sldId id="981"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A6A"/>
    <a:srgbClr val="F8E2E8"/>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04"/>
    <p:restoredTop sz="87736"/>
  </p:normalViewPr>
  <p:slideViewPr>
    <p:cSldViewPr snapToGrid="0" snapToObjects="1">
      <p:cViewPr varScale="1">
        <p:scale>
          <a:sx n="87" d="100"/>
          <a:sy n="87" d="100"/>
        </p:scale>
        <p:origin x="696" y="184"/>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immackley/Download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6.4444444444444443E-2"/>
          <c:y val="5.0925925925925923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Sheet1!$A$4</c:f>
              <c:strCache>
                <c:ptCount val="1"/>
                <c:pt idx="0">
                  <c:v>Education Data Interoperability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4B9-4844-BB56-9AB3AE2CD2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4B9-4844-BB56-9AB3AE2CD2BB}"/>
              </c:ext>
            </c:extLst>
          </c:dPt>
          <c:dLbls>
            <c:dLbl>
              <c:idx val="0"/>
              <c:layout>
                <c:manualLayout>
                  <c:x val="-0.14612281277340339"/>
                  <c:y val="-0.1154064596092155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4B9-4844-BB56-9AB3AE2CD2BB}"/>
                </c:ext>
              </c:extLst>
            </c:dLbl>
            <c:dLbl>
              <c:idx val="1"/>
              <c:layout>
                <c:manualLayout>
                  <c:x val="0.14240704286964129"/>
                  <c:y val="9.374015748031495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4B9-4844-BB56-9AB3AE2CD2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Sheet1!$B$3:$C$3</c:f>
              <c:strCache>
                <c:ptCount val="2"/>
                <c:pt idx="0">
                  <c:v>Remaining Mentions</c:v>
                </c:pt>
                <c:pt idx="1">
                  <c:v>Privacy</c:v>
                </c:pt>
              </c:strCache>
            </c:strRef>
          </c:cat>
          <c:val>
            <c:numRef>
              <c:f>Sheet1!$B$4:$C$4</c:f>
              <c:numCache>
                <c:formatCode>General</c:formatCode>
                <c:ptCount val="2"/>
                <c:pt idx="0">
                  <c:v>181</c:v>
                </c:pt>
                <c:pt idx="1">
                  <c:v>97</c:v>
                </c:pt>
              </c:numCache>
            </c:numRef>
          </c:val>
          <c:extLst>
            <c:ext xmlns:c16="http://schemas.microsoft.com/office/drawing/2014/chart" uri="{C3380CC4-5D6E-409C-BE32-E72D297353CC}">
              <c16:uniqueId val="{00000004-64B9-4844-BB56-9AB3AE2CD2BB}"/>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2852974628171479"/>
          <c:y val="0.84632728200641583"/>
          <c:w val="0.33535914260717409"/>
          <c:h val="0.1526691455234762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11248906386702"/>
          <c:y val="3.2407407407407406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Sheet1!$A$2</c:f>
              <c:strCache>
                <c:ptCount val="1"/>
                <c:pt idx="0">
                  <c:v>Student Data Privacy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F1E-0941-80E4-5476440BCA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1E-0941-80E4-5476440BCAEE}"/>
              </c:ext>
            </c:extLst>
          </c:dPt>
          <c:dLbls>
            <c:dLbl>
              <c:idx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8F1E-0941-80E4-5476440BCAE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Sheet1!$B$1:$C$1</c:f>
              <c:strCache>
                <c:ptCount val="2"/>
                <c:pt idx="0">
                  <c:v>Remaining Mentions</c:v>
                </c:pt>
                <c:pt idx="1">
                  <c:v>Interoperability</c:v>
                </c:pt>
              </c:strCache>
            </c:strRef>
          </c:cat>
          <c:val>
            <c:numRef>
              <c:f>Sheet1!$B$2:$C$2</c:f>
              <c:numCache>
                <c:formatCode>General</c:formatCode>
                <c:ptCount val="2"/>
                <c:pt idx="0">
                  <c:v>2265</c:v>
                </c:pt>
                <c:pt idx="1">
                  <c:v>65</c:v>
                </c:pt>
              </c:numCache>
            </c:numRef>
          </c:val>
          <c:extLst>
            <c:ext xmlns:c16="http://schemas.microsoft.com/office/drawing/2014/chart" uri="{C3380CC4-5D6E-409C-BE32-E72D297353CC}">
              <c16:uniqueId val="{00000004-8F1E-0941-80E4-5476440BCAE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43211592300962387"/>
          <c:y val="0.8264698162729659"/>
          <c:w val="0.37899518810148736"/>
          <c:h val="0.173530183727034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93804-276D-4F45-A42A-97D7F607264B}" type="doc">
      <dgm:prSet loTypeId="urn:microsoft.com/office/officeart/2005/8/layout/pyramid1" loCatId="" qsTypeId="urn:microsoft.com/office/officeart/2005/8/quickstyle/simple1" qsCatId="simple" csTypeId="urn:microsoft.com/office/officeart/2005/8/colors/colorful1" csCatId="colorful" phldr="1"/>
      <dgm:spPr/>
    </dgm:pt>
    <dgm:pt modelId="{9A510FEF-5C04-F140-9309-3A5AC474177B}">
      <dgm:prSet phldrT="[Text]" custT="1"/>
      <dgm:spPr/>
      <dgm:t>
        <a:bodyPr/>
        <a:lstStyle/>
        <a:p>
          <a:r>
            <a:rPr lang="en-US" sz="1600" dirty="0">
              <a:solidFill>
                <a:schemeClr val="bg1"/>
              </a:solidFill>
              <a:latin typeface="Brandon Grotesque" panose="020B0503020203060202" pitchFamily="34" charset="77"/>
            </a:rPr>
            <a:t>Agile</a:t>
          </a:r>
        </a:p>
      </dgm:t>
    </dgm:pt>
    <dgm:pt modelId="{BB42EC83-C154-EF48-A766-B715F5525ED4}" type="parTrans" cxnId="{3D5AB06E-4DB2-1D46-B21F-439C28ED4090}">
      <dgm:prSet/>
      <dgm:spPr/>
      <dgm:t>
        <a:bodyPr/>
        <a:lstStyle/>
        <a:p>
          <a:endParaRPr lang="en-US">
            <a:latin typeface="Brandon Grotesque" panose="020B0503020203060202" pitchFamily="34" charset="77"/>
          </a:endParaRPr>
        </a:p>
      </dgm:t>
    </dgm:pt>
    <dgm:pt modelId="{B5441827-EFB7-E443-AA90-1E80704A4B98}" type="sibTrans" cxnId="{3D5AB06E-4DB2-1D46-B21F-439C28ED4090}">
      <dgm:prSet/>
      <dgm:spPr/>
      <dgm:t>
        <a:bodyPr/>
        <a:lstStyle/>
        <a:p>
          <a:endParaRPr lang="en-US">
            <a:latin typeface="Brandon Grotesque" panose="020B0503020203060202" pitchFamily="34" charset="77"/>
          </a:endParaRPr>
        </a:p>
      </dgm:t>
    </dgm:pt>
    <dgm:pt modelId="{D753560C-4169-424C-BE67-592B030E881F}">
      <dgm:prSet phldrT="[Text]" custT="1"/>
      <dgm:spPr/>
      <dgm:t>
        <a:bodyPr/>
        <a:lstStyle/>
        <a:p>
          <a:r>
            <a:rPr lang="en-US" sz="1000" b="1" dirty="0">
              <a:latin typeface="Brandon Grotesque" panose="020B0503020203060202" pitchFamily="34" charset="77"/>
            </a:rPr>
            <a:t>Real Time, Weekly</a:t>
          </a:r>
        </a:p>
      </dgm:t>
    </dgm:pt>
    <dgm:pt modelId="{45361A92-2F44-A144-82EF-6B83C65E0124}" type="parTrans" cxnId="{B4C6094C-ABA9-DE43-8153-499CB1A04A81}">
      <dgm:prSet/>
      <dgm:spPr/>
      <dgm:t>
        <a:bodyPr/>
        <a:lstStyle/>
        <a:p>
          <a:endParaRPr lang="en-US">
            <a:latin typeface="Brandon Grotesque" panose="020B0503020203060202" pitchFamily="34" charset="77"/>
          </a:endParaRPr>
        </a:p>
      </dgm:t>
    </dgm:pt>
    <dgm:pt modelId="{F7828FF9-0681-C442-86AB-3ADFD6E6B1A7}" type="sibTrans" cxnId="{B4C6094C-ABA9-DE43-8153-499CB1A04A81}">
      <dgm:prSet/>
      <dgm:spPr/>
      <dgm:t>
        <a:bodyPr/>
        <a:lstStyle/>
        <a:p>
          <a:endParaRPr lang="en-US">
            <a:latin typeface="Brandon Grotesque" panose="020B0503020203060202" pitchFamily="34" charset="77"/>
          </a:endParaRPr>
        </a:p>
      </dgm:t>
    </dgm:pt>
    <dgm:pt modelId="{EB378D21-3844-EB49-8D5C-0D34C7D1C34C}">
      <dgm:prSet phldrT="[Text]" custT="1"/>
      <dgm:spPr/>
      <dgm:t>
        <a:bodyPr/>
        <a:lstStyle/>
        <a:p>
          <a:r>
            <a:rPr lang="en-US" sz="1000" dirty="0">
              <a:latin typeface="Brandon Grotesque" panose="020B0503020203060202" pitchFamily="34" charset="77"/>
            </a:rPr>
            <a:t>Proactive Pitching</a:t>
          </a:r>
        </a:p>
      </dgm:t>
    </dgm:pt>
    <dgm:pt modelId="{D638ED8A-3BB9-2242-A3EF-62C250D12691}" type="parTrans" cxnId="{14278F26-A7F2-7E43-898A-F908ABBC9255}">
      <dgm:prSet/>
      <dgm:spPr/>
      <dgm:t>
        <a:bodyPr/>
        <a:lstStyle/>
        <a:p>
          <a:endParaRPr lang="en-US">
            <a:latin typeface="Brandon Grotesque" panose="020B0503020203060202" pitchFamily="34" charset="77"/>
          </a:endParaRPr>
        </a:p>
      </dgm:t>
    </dgm:pt>
    <dgm:pt modelId="{1AD6209E-53FF-0D48-A99C-44B961E7D526}" type="sibTrans" cxnId="{14278F26-A7F2-7E43-898A-F908ABBC9255}">
      <dgm:prSet/>
      <dgm:spPr/>
      <dgm:t>
        <a:bodyPr/>
        <a:lstStyle/>
        <a:p>
          <a:endParaRPr lang="en-US">
            <a:latin typeface="Brandon Grotesque" panose="020B0503020203060202" pitchFamily="34" charset="77"/>
          </a:endParaRPr>
        </a:p>
      </dgm:t>
    </dgm:pt>
    <dgm:pt modelId="{A8684E5F-9E2C-E742-BCA3-28EB8EEDCAE3}">
      <dgm:prSet phldrT="[Text]" custT="1"/>
      <dgm:spPr/>
      <dgm:t>
        <a:bodyPr/>
        <a:lstStyle/>
        <a:p>
          <a:r>
            <a:rPr lang="en-US" sz="1000" dirty="0">
              <a:latin typeface="Brandon Grotesque" panose="020B0503020203060202" pitchFamily="34" charset="77"/>
            </a:rPr>
            <a:t>Media Enquiries</a:t>
          </a:r>
        </a:p>
      </dgm:t>
    </dgm:pt>
    <dgm:pt modelId="{AD75C181-6C1A-DF41-A355-4FBF643D26F9}" type="parTrans" cxnId="{BEB27D57-EC95-B245-9C3F-D7D873F0BE07}">
      <dgm:prSet/>
      <dgm:spPr/>
      <dgm:t>
        <a:bodyPr/>
        <a:lstStyle/>
        <a:p>
          <a:endParaRPr lang="en-US">
            <a:latin typeface="Brandon Grotesque" panose="020B0503020203060202" pitchFamily="34" charset="77"/>
          </a:endParaRPr>
        </a:p>
      </dgm:t>
    </dgm:pt>
    <dgm:pt modelId="{7652AD93-DE83-A242-B774-E7C946F4B09D}" type="sibTrans" cxnId="{BEB27D57-EC95-B245-9C3F-D7D873F0BE07}">
      <dgm:prSet/>
      <dgm:spPr/>
      <dgm:t>
        <a:bodyPr/>
        <a:lstStyle/>
        <a:p>
          <a:endParaRPr lang="en-US">
            <a:latin typeface="Brandon Grotesque" panose="020B0503020203060202" pitchFamily="34" charset="77"/>
          </a:endParaRPr>
        </a:p>
      </dgm:t>
    </dgm:pt>
    <dgm:pt modelId="{0BE1547C-C173-7B46-9811-4D68759EFFD6}">
      <dgm:prSet phldrT="[Text]" custT="1"/>
      <dgm:spPr/>
      <dgm:t>
        <a:bodyPr/>
        <a:lstStyle/>
        <a:p>
          <a:r>
            <a:rPr lang="en-US" sz="1000" dirty="0">
              <a:latin typeface="Brandon Grotesque" panose="020B0503020203060202" pitchFamily="34" charset="77"/>
            </a:rPr>
            <a:t>News Program </a:t>
          </a:r>
        </a:p>
      </dgm:t>
    </dgm:pt>
    <dgm:pt modelId="{B2FFE433-C386-C146-8246-951BAF49794F}" type="parTrans" cxnId="{5D2398A7-85E1-E746-B40F-E7C16CECB2E3}">
      <dgm:prSet/>
      <dgm:spPr/>
      <dgm:t>
        <a:bodyPr/>
        <a:lstStyle/>
        <a:p>
          <a:endParaRPr lang="en-US">
            <a:latin typeface="Brandon Grotesque" panose="020B0503020203060202" pitchFamily="34" charset="77"/>
          </a:endParaRPr>
        </a:p>
      </dgm:t>
    </dgm:pt>
    <dgm:pt modelId="{FDF8AED2-7008-DD4E-8238-3917CEF9150F}" type="sibTrans" cxnId="{5D2398A7-85E1-E746-B40F-E7C16CECB2E3}">
      <dgm:prSet/>
      <dgm:spPr/>
      <dgm:t>
        <a:bodyPr/>
        <a:lstStyle/>
        <a:p>
          <a:endParaRPr lang="en-US">
            <a:latin typeface="Brandon Grotesque" panose="020B0503020203060202" pitchFamily="34" charset="77"/>
          </a:endParaRPr>
        </a:p>
      </dgm:t>
    </dgm:pt>
    <dgm:pt modelId="{934CE3AA-0BE4-AF48-AB50-9AB294472970}">
      <dgm:prSet phldrT="[Text]" custT="1"/>
      <dgm:spPr/>
      <dgm:t>
        <a:bodyPr/>
        <a:lstStyle/>
        <a:p>
          <a:r>
            <a:rPr lang="en-US" sz="1000" dirty="0">
              <a:latin typeface="Brandon Grotesque" panose="020B0503020203060202" pitchFamily="34" charset="77"/>
            </a:rPr>
            <a:t>Social Listening</a:t>
          </a:r>
        </a:p>
      </dgm:t>
    </dgm:pt>
    <dgm:pt modelId="{4B167EDF-75D3-B24E-967A-DA56E2E452F1}" type="parTrans" cxnId="{66FC0A0D-AD33-2843-AC08-2C9D20DD9CFB}">
      <dgm:prSet/>
      <dgm:spPr/>
      <dgm:t>
        <a:bodyPr/>
        <a:lstStyle/>
        <a:p>
          <a:endParaRPr lang="en-US">
            <a:latin typeface="Brandon Grotesque" panose="020B0503020203060202" pitchFamily="34" charset="77"/>
          </a:endParaRPr>
        </a:p>
      </dgm:t>
    </dgm:pt>
    <dgm:pt modelId="{7F25599E-08A5-8E46-96EC-FFAC77BE3479}" type="sibTrans" cxnId="{66FC0A0D-AD33-2843-AC08-2C9D20DD9CFB}">
      <dgm:prSet/>
      <dgm:spPr/>
      <dgm:t>
        <a:bodyPr/>
        <a:lstStyle/>
        <a:p>
          <a:endParaRPr lang="en-US">
            <a:latin typeface="Brandon Grotesque" panose="020B0503020203060202" pitchFamily="34" charset="77"/>
          </a:endParaRPr>
        </a:p>
      </dgm:t>
    </dgm:pt>
    <dgm:pt modelId="{5EFE7B8E-54CC-1342-B5DD-D46FC9F0C0BB}">
      <dgm:prSet phldrT="[Text]" custT="1"/>
      <dgm:spPr/>
      <dgm:t>
        <a:bodyPr/>
        <a:lstStyle/>
        <a:p>
          <a:r>
            <a:rPr lang="en-US" sz="1000" dirty="0">
              <a:latin typeface="Brandon Grotesque" panose="020B0503020203060202" pitchFamily="34" charset="77"/>
            </a:rPr>
            <a:t>News Monitoring</a:t>
          </a:r>
        </a:p>
      </dgm:t>
    </dgm:pt>
    <dgm:pt modelId="{26E31720-C976-EC49-99C4-14A673450632}" type="parTrans" cxnId="{82802384-EFA1-FC47-A0C9-59E8E268CE9F}">
      <dgm:prSet/>
      <dgm:spPr/>
      <dgm:t>
        <a:bodyPr/>
        <a:lstStyle/>
        <a:p>
          <a:endParaRPr lang="en-US">
            <a:latin typeface="Brandon Grotesque" panose="020B0503020203060202" pitchFamily="34" charset="77"/>
          </a:endParaRPr>
        </a:p>
      </dgm:t>
    </dgm:pt>
    <dgm:pt modelId="{95A51FCE-1CA7-AA4F-AB08-541A51203106}" type="sibTrans" cxnId="{82802384-EFA1-FC47-A0C9-59E8E268CE9F}">
      <dgm:prSet/>
      <dgm:spPr/>
      <dgm:t>
        <a:bodyPr/>
        <a:lstStyle/>
        <a:p>
          <a:endParaRPr lang="en-US">
            <a:latin typeface="Brandon Grotesque" panose="020B0503020203060202" pitchFamily="34" charset="77"/>
          </a:endParaRPr>
        </a:p>
      </dgm:t>
    </dgm:pt>
    <dgm:pt modelId="{EBCC071C-0D3E-6C45-A2B9-889195E35A28}">
      <dgm:prSet phldrT="[Text]" custT="1"/>
      <dgm:spPr/>
      <dgm:t>
        <a:bodyPr/>
        <a:lstStyle/>
        <a:p>
          <a:r>
            <a:rPr lang="en-US" sz="1600" dirty="0">
              <a:solidFill>
                <a:schemeClr val="bg1"/>
              </a:solidFill>
              <a:latin typeface="Brandon Grotesque" panose="020B0503020203060202" pitchFamily="34" charset="77"/>
            </a:rPr>
            <a:t>Calendar Programming</a:t>
          </a:r>
        </a:p>
      </dgm:t>
    </dgm:pt>
    <dgm:pt modelId="{619F0D14-4643-A54E-BFCA-95239DADF34F}" type="parTrans" cxnId="{A9D74B37-4228-D74B-9F71-FB991A8BA273}">
      <dgm:prSet/>
      <dgm:spPr/>
      <dgm:t>
        <a:bodyPr/>
        <a:lstStyle/>
        <a:p>
          <a:endParaRPr lang="en-US">
            <a:latin typeface="Brandon Grotesque" panose="020B0503020203060202" pitchFamily="34" charset="77"/>
          </a:endParaRPr>
        </a:p>
      </dgm:t>
    </dgm:pt>
    <dgm:pt modelId="{AC239D23-913D-484B-B34C-1D525DB41D11}" type="sibTrans" cxnId="{A9D74B37-4228-D74B-9F71-FB991A8BA273}">
      <dgm:prSet/>
      <dgm:spPr/>
      <dgm:t>
        <a:bodyPr/>
        <a:lstStyle/>
        <a:p>
          <a:endParaRPr lang="en-US">
            <a:latin typeface="Brandon Grotesque" panose="020B0503020203060202" pitchFamily="34" charset="77"/>
          </a:endParaRPr>
        </a:p>
      </dgm:t>
    </dgm:pt>
    <dgm:pt modelId="{71D8D746-43B0-614B-A1D0-88455EB68E98}">
      <dgm:prSet phldrT="[Text]" custT="1"/>
      <dgm:spPr/>
      <dgm:t>
        <a:bodyPr/>
        <a:lstStyle/>
        <a:p>
          <a:r>
            <a:rPr lang="en-US" sz="1000" b="1" dirty="0">
              <a:latin typeface="Brandon Grotesque" panose="020B0503020203060202" pitchFamily="34" charset="77"/>
            </a:rPr>
            <a:t>Year-Round</a:t>
          </a:r>
        </a:p>
      </dgm:t>
    </dgm:pt>
    <dgm:pt modelId="{FAE8F453-1907-4F42-9614-84132AF65BCC}" type="parTrans" cxnId="{F12AD3D5-A071-E146-9D65-593F96E3BA97}">
      <dgm:prSet/>
      <dgm:spPr/>
      <dgm:t>
        <a:bodyPr/>
        <a:lstStyle/>
        <a:p>
          <a:endParaRPr lang="en-US">
            <a:latin typeface="Brandon Grotesque" panose="020B0503020203060202" pitchFamily="34" charset="77"/>
          </a:endParaRPr>
        </a:p>
      </dgm:t>
    </dgm:pt>
    <dgm:pt modelId="{F3E4310F-587F-0444-AFA7-176F3BA16FC1}" type="sibTrans" cxnId="{F12AD3D5-A071-E146-9D65-593F96E3BA97}">
      <dgm:prSet/>
      <dgm:spPr/>
      <dgm:t>
        <a:bodyPr/>
        <a:lstStyle/>
        <a:p>
          <a:endParaRPr lang="en-US">
            <a:latin typeface="Brandon Grotesque" panose="020B0503020203060202" pitchFamily="34" charset="77"/>
          </a:endParaRPr>
        </a:p>
      </dgm:t>
    </dgm:pt>
    <dgm:pt modelId="{1A80B5BE-3FC5-8E40-8A47-55BFE406C639}">
      <dgm:prSet phldrT="[Text]" custT="1"/>
      <dgm:spPr/>
      <dgm:t>
        <a:bodyPr/>
        <a:lstStyle/>
        <a:p>
          <a:r>
            <a:rPr lang="en-US" sz="1000" dirty="0">
              <a:latin typeface="Brandon Grotesque" panose="020B0503020203060202" pitchFamily="34" charset="77"/>
            </a:rPr>
            <a:t>SME Alignment + Support</a:t>
          </a:r>
        </a:p>
      </dgm:t>
    </dgm:pt>
    <dgm:pt modelId="{248F3BAB-38AE-3B48-921C-C395A9DEEEA5}" type="parTrans" cxnId="{EF079956-037A-EA4C-9F69-09F5749299F0}">
      <dgm:prSet/>
      <dgm:spPr/>
      <dgm:t>
        <a:bodyPr/>
        <a:lstStyle/>
        <a:p>
          <a:endParaRPr lang="en-US">
            <a:latin typeface="Brandon Grotesque" panose="020B0503020203060202" pitchFamily="34" charset="77"/>
          </a:endParaRPr>
        </a:p>
      </dgm:t>
    </dgm:pt>
    <dgm:pt modelId="{6D941BE7-1F94-0F4F-BDE1-E0C755E7B5C2}" type="sibTrans" cxnId="{EF079956-037A-EA4C-9F69-09F5749299F0}">
      <dgm:prSet/>
      <dgm:spPr/>
      <dgm:t>
        <a:bodyPr/>
        <a:lstStyle/>
        <a:p>
          <a:endParaRPr lang="en-US">
            <a:latin typeface="Brandon Grotesque" panose="020B0503020203060202" pitchFamily="34" charset="77"/>
          </a:endParaRPr>
        </a:p>
      </dgm:t>
    </dgm:pt>
    <dgm:pt modelId="{677E16A4-3EEA-EF4C-88B0-54F14BE5A282}">
      <dgm:prSet phldrT="[Text]" custT="1"/>
      <dgm:spPr/>
      <dgm:t>
        <a:bodyPr/>
        <a:lstStyle/>
        <a:p>
          <a:r>
            <a:rPr lang="en-US" sz="1600" dirty="0">
              <a:solidFill>
                <a:schemeClr val="bg1"/>
              </a:solidFill>
              <a:latin typeface="Brandon Grotesque" panose="020B0503020203060202" pitchFamily="34" charset="77"/>
            </a:rPr>
            <a:t>Strategic Foundation</a:t>
          </a:r>
        </a:p>
      </dgm:t>
    </dgm:pt>
    <dgm:pt modelId="{9F5DBFC0-7E26-2747-BED6-B95A07C4872A}" type="parTrans" cxnId="{E864DCA8-B4F5-B843-B3F2-A63EC19E38CB}">
      <dgm:prSet/>
      <dgm:spPr/>
      <dgm:t>
        <a:bodyPr/>
        <a:lstStyle/>
        <a:p>
          <a:endParaRPr lang="en-US">
            <a:latin typeface="Brandon Grotesque" panose="020B0503020203060202" pitchFamily="34" charset="77"/>
          </a:endParaRPr>
        </a:p>
      </dgm:t>
    </dgm:pt>
    <dgm:pt modelId="{B57C446E-0A04-5645-B8CA-399E70AF847C}" type="sibTrans" cxnId="{E864DCA8-B4F5-B843-B3F2-A63EC19E38CB}">
      <dgm:prSet/>
      <dgm:spPr/>
      <dgm:t>
        <a:bodyPr/>
        <a:lstStyle/>
        <a:p>
          <a:endParaRPr lang="en-US">
            <a:latin typeface="Brandon Grotesque" panose="020B0503020203060202" pitchFamily="34" charset="77"/>
          </a:endParaRPr>
        </a:p>
      </dgm:t>
    </dgm:pt>
    <dgm:pt modelId="{0977A8AE-46F7-6444-AD3D-9F611DDEBE8E}">
      <dgm:prSet phldrT="[Text]" custT="1"/>
      <dgm:spPr/>
      <dgm:t>
        <a:bodyPr/>
        <a:lstStyle/>
        <a:p>
          <a:r>
            <a:rPr lang="en-US" sz="1000" dirty="0">
              <a:latin typeface="Brandon Grotesque" panose="020B0503020203060202" pitchFamily="34" charset="77"/>
            </a:rPr>
            <a:t>Objective-First Planning + Analysis</a:t>
          </a:r>
        </a:p>
      </dgm:t>
    </dgm:pt>
    <dgm:pt modelId="{34066607-C2F5-1648-A662-4B52C29CEF9F}" type="parTrans" cxnId="{D381A5D1-020E-3B4E-859D-0DA8E4FCE1D0}">
      <dgm:prSet/>
      <dgm:spPr/>
      <dgm:t>
        <a:bodyPr/>
        <a:lstStyle/>
        <a:p>
          <a:endParaRPr lang="en-US">
            <a:latin typeface="Brandon Grotesque" panose="020B0503020203060202" pitchFamily="34" charset="77"/>
          </a:endParaRPr>
        </a:p>
      </dgm:t>
    </dgm:pt>
    <dgm:pt modelId="{F64B94D4-ECB8-FE43-B655-ABE03D16E348}" type="sibTrans" cxnId="{D381A5D1-020E-3B4E-859D-0DA8E4FCE1D0}">
      <dgm:prSet/>
      <dgm:spPr/>
      <dgm:t>
        <a:bodyPr/>
        <a:lstStyle/>
        <a:p>
          <a:endParaRPr lang="en-US">
            <a:latin typeface="Brandon Grotesque" panose="020B0503020203060202" pitchFamily="34" charset="77"/>
          </a:endParaRPr>
        </a:p>
      </dgm:t>
    </dgm:pt>
    <dgm:pt modelId="{D5341C83-3EAB-3F49-802C-77324D0E25A8}">
      <dgm:prSet phldrT="[Text]" custT="1"/>
      <dgm:spPr/>
      <dgm:t>
        <a:bodyPr/>
        <a:lstStyle/>
        <a:p>
          <a:r>
            <a:rPr lang="en-US" sz="1000" dirty="0">
              <a:latin typeface="Brandon Grotesque" panose="020B0503020203060202" pitchFamily="34" charset="77"/>
            </a:rPr>
            <a:t>Audience Insight</a:t>
          </a:r>
        </a:p>
      </dgm:t>
    </dgm:pt>
    <dgm:pt modelId="{91089738-17E5-1A41-A595-46D17F633D47}" type="parTrans" cxnId="{C93F93CB-A551-9A4D-B390-3D17FEAF1556}">
      <dgm:prSet/>
      <dgm:spPr/>
      <dgm:t>
        <a:bodyPr/>
        <a:lstStyle/>
        <a:p>
          <a:endParaRPr lang="en-US">
            <a:latin typeface="Brandon Grotesque" panose="020B0503020203060202" pitchFamily="34" charset="77"/>
          </a:endParaRPr>
        </a:p>
      </dgm:t>
    </dgm:pt>
    <dgm:pt modelId="{61679089-E724-DF47-997E-C97D0EFE33C0}" type="sibTrans" cxnId="{C93F93CB-A551-9A4D-B390-3D17FEAF1556}">
      <dgm:prSet/>
      <dgm:spPr/>
      <dgm:t>
        <a:bodyPr/>
        <a:lstStyle/>
        <a:p>
          <a:endParaRPr lang="en-US">
            <a:latin typeface="Brandon Grotesque" panose="020B0503020203060202" pitchFamily="34" charset="77"/>
          </a:endParaRPr>
        </a:p>
      </dgm:t>
    </dgm:pt>
    <dgm:pt modelId="{0B3EC799-B18B-CA47-A15E-C2CA8B61198C}">
      <dgm:prSet phldrT="[Text]" custT="1"/>
      <dgm:spPr/>
      <dgm:t>
        <a:bodyPr/>
        <a:lstStyle/>
        <a:p>
          <a:r>
            <a:rPr lang="en-US" sz="1000" dirty="0">
              <a:latin typeface="Brandon Grotesque" panose="020B0503020203060202" pitchFamily="34" charset="77"/>
            </a:rPr>
            <a:t>Market Data</a:t>
          </a:r>
        </a:p>
      </dgm:t>
    </dgm:pt>
    <dgm:pt modelId="{A747DEEB-71E2-2446-9894-D6F2B2A3652D}" type="parTrans" cxnId="{85BF0DEB-8B87-F340-9C7B-26F1218DBC4C}">
      <dgm:prSet/>
      <dgm:spPr/>
      <dgm:t>
        <a:bodyPr/>
        <a:lstStyle/>
        <a:p>
          <a:endParaRPr lang="en-US">
            <a:latin typeface="Brandon Grotesque" panose="020B0503020203060202" pitchFamily="34" charset="77"/>
          </a:endParaRPr>
        </a:p>
      </dgm:t>
    </dgm:pt>
    <dgm:pt modelId="{ACD8F662-4D93-D34A-89AF-22657F7216A1}" type="sibTrans" cxnId="{85BF0DEB-8B87-F340-9C7B-26F1218DBC4C}">
      <dgm:prSet/>
      <dgm:spPr/>
      <dgm:t>
        <a:bodyPr/>
        <a:lstStyle/>
        <a:p>
          <a:endParaRPr lang="en-US">
            <a:latin typeface="Brandon Grotesque" panose="020B0503020203060202" pitchFamily="34" charset="77"/>
          </a:endParaRPr>
        </a:p>
      </dgm:t>
    </dgm:pt>
    <dgm:pt modelId="{D5577917-7922-3746-B28A-A7C624817FDA}">
      <dgm:prSet phldrT="[Text]" custT="1"/>
      <dgm:spPr/>
      <dgm:t>
        <a:bodyPr/>
        <a:lstStyle/>
        <a:p>
          <a:r>
            <a:rPr lang="en-US" sz="1000" dirty="0">
              <a:latin typeface="Brandon Grotesque" panose="020B0503020203060202" pitchFamily="34" charset="77"/>
            </a:rPr>
            <a:t>Brand Priorities</a:t>
          </a:r>
        </a:p>
      </dgm:t>
    </dgm:pt>
    <dgm:pt modelId="{E6A9C4C5-3F2E-F14E-BB88-299E1608AA9A}" type="parTrans" cxnId="{2D2A0BCF-69E5-234B-AEB7-EB0D26D065B9}">
      <dgm:prSet/>
      <dgm:spPr/>
      <dgm:t>
        <a:bodyPr/>
        <a:lstStyle/>
        <a:p>
          <a:endParaRPr lang="en-US">
            <a:latin typeface="Brandon Grotesque" panose="020B0503020203060202" pitchFamily="34" charset="77"/>
          </a:endParaRPr>
        </a:p>
      </dgm:t>
    </dgm:pt>
    <dgm:pt modelId="{F7172DE0-620E-EE4D-AA6F-FB3F4E3F733D}" type="sibTrans" cxnId="{2D2A0BCF-69E5-234B-AEB7-EB0D26D065B9}">
      <dgm:prSet/>
      <dgm:spPr/>
      <dgm:t>
        <a:bodyPr/>
        <a:lstStyle/>
        <a:p>
          <a:endParaRPr lang="en-US">
            <a:latin typeface="Brandon Grotesque" panose="020B0503020203060202" pitchFamily="34" charset="77"/>
          </a:endParaRPr>
        </a:p>
      </dgm:t>
    </dgm:pt>
    <dgm:pt modelId="{1F4D41BA-2B25-8F44-BC37-1DE63EB5FBD0}">
      <dgm:prSet phldrT="[Text]" custT="1"/>
      <dgm:spPr/>
      <dgm:t>
        <a:bodyPr/>
        <a:lstStyle/>
        <a:p>
          <a:r>
            <a:rPr lang="en-US" sz="1600" dirty="0">
              <a:solidFill>
                <a:schemeClr val="bg1"/>
              </a:solidFill>
              <a:latin typeface="Brandon Grotesque" panose="020B0503020203060202" pitchFamily="34" charset="77"/>
            </a:rPr>
            <a:t>Integrated Campaigns</a:t>
          </a:r>
        </a:p>
      </dgm:t>
    </dgm:pt>
    <dgm:pt modelId="{5313547A-CE58-4A49-BED4-7694155BA8A6}" type="parTrans" cxnId="{B2E1FD8C-9863-6947-A775-24FC339AE1FD}">
      <dgm:prSet/>
      <dgm:spPr/>
      <dgm:t>
        <a:bodyPr/>
        <a:lstStyle/>
        <a:p>
          <a:endParaRPr lang="en-US">
            <a:latin typeface="Brandon Grotesque" panose="020B0503020203060202" pitchFamily="34" charset="77"/>
          </a:endParaRPr>
        </a:p>
      </dgm:t>
    </dgm:pt>
    <dgm:pt modelId="{426F43F8-96C5-6442-B5B9-6C8A7224D8D6}" type="sibTrans" cxnId="{B2E1FD8C-9863-6947-A775-24FC339AE1FD}">
      <dgm:prSet/>
      <dgm:spPr/>
      <dgm:t>
        <a:bodyPr/>
        <a:lstStyle/>
        <a:p>
          <a:endParaRPr lang="en-US">
            <a:latin typeface="Brandon Grotesque" panose="020B0503020203060202" pitchFamily="34" charset="77"/>
          </a:endParaRPr>
        </a:p>
      </dgm:t>
    </dgm:pt>
    <dgm:pt modelId="{93F075EB-1B4F-A24B-B51A-CA41CE1FD725}">
      <dgm:prSet phldrT="[Text]" custT="1"/>
      <dgm:spPr/>
      <dgm:t>
        <a:bodyPr/>
        <a:lstStyle/>
        <a:p>
          <a:r>
            <a:rPr lang="en-US" sz="1000" b="1" dirty="0">
              <a:latin typeface="Brandon Grotesque" panose="020B0503020203060202" pitchFamily="34" charset="77"/>
            </a:rPr>
            <a:t>Quarterly, Monthly</a:t>
          </a:r>
        </a:p>
      </dgm:t>
    </dgm:pt>
    <dgm:pt modelId="{5F1F5898-1E21-6744-BFC8-9D669C8A4A7C}" type="parTrans" cxnId="{06D561B0-69E0-C24E-B082-5BBDCF56CD22}">
      <dgm:prSet/>
      <dgm:spPr/>
      <dgm:t>
        <a:bodyPr/>
        <a:lstStyle/>
        <a:p>
          <a:endParaRPr lang="en-US">
            <a:latin typeface="Brandon Grotesque" panose="020B0503020203060202" pitchFamily="34" charset="77"/>
          </a:endParaRPr>
        </a:p>
      </dgm:t>
    </dgm:pt>
    <dgm:pt modelId="{E5532532-0784-EE46-9276-08486F15938B}" type="sibTrans" cxnId="{06D561B0-69E0-C24E-B082-5BBDCF56CD22}">
      <dgm:prSet/>
      <dgm:spPr/>
      <dgm:t>
        <a:bodyPr/>
        <a:lstStyle/>
        <a:p>
          <a:endParaRPr lang="en-US">
            <a:latin typeface="Brandon Grotesque" panose="020B0503020203060202" pitchFamily="34" charset="77"/>
          </a:endParaRPr>
        </a:p>
      </dgm:t>
    </dgm:pt>
    <dgm:pt modelId="{47BEB808-8DB4-B24D-A6D6-1324DC5C2C9D}">
      <dgm:prSet phldrT="[Text]" custT="1"/>
      <dgm:spPr/>
      <dgm:t>
        <a:bodyPr/>
        <a:lstStyle/>
        <a:p>
          <a:r>
            <a:rPr lang="en-US" sz="1000" dirty="0">
              <a:latin typeface="Brandon Grotesque" panose="020B0503020203060202" pitchFamily="34" charset="77"/>
            </a:rPr>
            <a:t>Aligned Across Channels, PESO Model</a:t>
          </a:r>
        </a:p>
      </dgm:t>
    </dgm:pt>
    <dgm:pt modelId="{83D07CCF-1D34-BE4F-84DC-FC56FD7C6C27}" type="parTrans" cxnId="{32978FBD-22F7-7F4B-A529-52E3E23DBC4C}">
      <dgm:prSet/>
      <dgm:spPr/>
      <dgm:t>
        <a:bodyPr/>
        <a:lstStyle/>
        <a:p>
          <a:endParaRPr lang="en-US">
            <a:latin typeface="Brandon Grotesque" panose="020B0503020203060202" pitchFamily="34" charset="77"/>
          </a:endParaRPr>
        </a:p>
      </dgm:t>
    </dgm:pt>
    <dgm:pt modelId="{4BEBE1EF-ED78-F242-8959-2FFEA9ECDD13}" type="sibTrans" cxnId="{32978FBD-22F7-7F4B-A529-52E3E23DBC4C}">
      <dgm:prSet/>
      <dgm:spPr/>
      <dgm:t>
        <a:bodyPr/>
        <a:lstStyle/>
        <a:p>
          <a:endParaRPr lang="en-US">
            <a:latin typeface="Brandon Grotesque" panose="020B0503020203060202" pitchFamily="34" charset="77"/>
          </a:endParaRPr>
        </a:p>
      </dgm:t>
    </dgm:pt>
    <dgm:pt modelId="{F019A86C-AAAC-F64F-9AF8-3520F67A92AB}">
      <dgm:prSet phldrT="[Text]" custT="1"/>
      <dgm:spPr/>
      <dgm:t>
        <a:bodyPr/>
        <a:lstStyle/>
        <a:p>
          <a:r>
            <a:rPr lang="en-US" sz="1000" dirty="0">
              <a:latin typeface="Brandon Grotesque" panose="020B0503020203060202" pitchFamily="34" charset="77"/>
            </a:rPr>
            <a:t>Anchored in News, Data, Content, and/or Event</a:t>
          </a:r>
        </a:p>
      </dgm:t>
    </dgm:pt>
    <dgm:pt modelId="{A6C9AD7C-46F8-5441-88A0-8DFE032E6438}" type="parTrans" cxnId="{39E59164-17DD-FB4F-A414-43C6843F47FB}">
      <dgm:prSet/>
      <dgm:spPr/>
      <dgm:t>
        <a:bodyPr/>
        <a:lstStyle/>
        <a:p>
          <a:endParaRPr lang="en-US">
            <a:latin typeface="Brandon Grotesque" panose="020B0503020203060202" pitchFamily="34" charset="77"/>
          </a:endParaRPr>
        </a:p>
      </dgm:t>
    </dgm:pt>
    <dgm:pt modelId="{F27A2A30-7812-2D40-B4B8-C2D23DB63669}" type="sibTrans" cxnId="{39E59164-17DD-FB4F-A414-43C6843F47FB}">
      <dgm:prSet/>
      <dgm:spPr/>
      <dgm:t>
        <a:bodyPr/>
        <a:lstStyle/>
        <a:p>
          <a:endParaRPr lang="en-US">
            <a:latin typeface="Brandon Grotesque" panose="020B0503020203060202" pitchFamily="34" charset="77"/>
          </a:endParaRPr>
        </a:p>
      </dgm:t>
    </dgm:pt>
    <dgm:pt modelId="{8263CEB3-F17D-684A-A939-800442111419}">
      <dgm:prSet phldrT="[Text]" custT="1"/>
      <dgm:spPr/>
      <dgm:t>
        <a:bodyPr/>
        <a:lstStyle/>
        <a:p>
          <a:r>
            <a:rPr lang="en-US" sz="1000" dirty="0">
              <a:latin typeface="Brandon Grotesque" panose="020B0503020203060202" pitchFamily="34" charset="77"/>
            </a:rPr>
            <a:t>Supported by Creative</a:t>
          </a:r>
        </a:p>
      </dgm:t>
    </dgm:pt>
    <dgm:pt modelId="{3A14451F-67BF-E147-84DB-F42CBF10DA39}" type="parTrans" cxnId="{15AA6792-7F9A-6A48-AF3F-B6D1F5A5D613}">
      <dgm:prSet/>
      <dgm:spPr/>
      <dgm:t>
        <a:bodyPr/>
        <a:lstStyle/>
        <a:p>
          <a:endParaRPr lang="en-US">
            <a:latin typeface="Brandon Grotesque" panose="020B0503020203060202" pitchFamily="34" charset="77"/>
          </a:endParaRPr>
        </a:p>
      </dgm:t>
    </dgm:pt>
    <dgm:pt modelId="{D2F7E79E-B2D0-C14D-8BB0-75FB781629D2}" type="sibTrans" cxnId="{15AA6792-7F9A-6A48-AF3F-B6D1F5A5D613}">
      <dgm:prSet/>
      <dgm:spPr/>
      <dgm:t>
        <a:bodyPr/>
        <a:lstStyle/>
        <a:p>
          <a:endParaRPr lang="en-US">
            <a:latin typeface="Brandon Grotesque" panose="020B0503020203060202" pitchFamily="34" charset="77"/>
          </a:endParaRPr>
        </a:p>
      </dgm:t>
    </dgm:pt>
    <dgm:pt modelId="{7BBD9D89-BDD9-6240-9324-B73CC05EEDAE}">
      <dgm:prSet phldrT="[Text]" custT="1"/>
      <dgm:spPr/>
      <dgm:t>
        <a:bodyPr/>
        <a:lstStyle/>
        <a:p>
          <a:r>
            <a:rPr lang="en-US" sz="1000" dirty="0">
              <a:latin typeface="Brandon Grotesque" panose="020B0503020203060202" pitchFamily="34" charset="77"/>
            </a:rPr>
            <a:t>Seasonal Opportunities</a:t>
          </a:r>
        </a:p>
      </dgm:t>
    </dgm:pt>
    <dgm:pt modelId="{85DD3C0D-FE50-5F4C-8586-1D849415A96B}" type="parTrans" cxnId="{AC5DF620-1452-C54F-B176-0798EBEE082C}">
      <dgm:prSet/>
      <dgm:spPr/>
      <dgm:t>
        <a:bodyPr/>
        <a:lstStyle/>
        <a:p>
          <a:endParaRPr lang="en-US">
            <a:latin typeface="Brandon Grotesque" panose="020B0503020203060202" pitchFamily="34" charset="77"/>
          </a:endParaRPr>
        </a:p>
      </dgm:t>
    </dgm:pt>
    <dgm:pt modelId="{AE67C91D-B420-1245-BDC1-0B4D5AB4D8C3}" type="sibTrans" cxnId="{AC5DF620-1452-C54F-B176-0798EBEE082C}">
      <dgm:prSet/>
      <dgm:spPr/>
      <dgm:t>
        <a:bodyPr/>
        <a:lstStyle/>
        <a:p>
          <a:endParaRPr lang="en-US">
            <a:latin typeface="Brandon Grotesque" panose="020B0503020203060202" pitchFamily="34" charset="77"/>
          </a:endParaRPr>
        </a:p>
      </dgm:t>
    </dgm:pt>
    <dgm:pt modelId="{896FA509-AE6E-2648-BE43-86046BCE3E2F}">
      <dgm:prSet phldrT="[Text]" custT="1"/>
      <dgm:spPr/>
      <dgm:t>
        <a:bodyPr/>
        <a:lstStyle/>
        <a:p>
          <a:r>
            <a:rPr lang="en-US" sz="1000" dirty="0">
              <a:latin typeface="Brandon Grotesque" panose="020B0503020203060202" pitchFamily="34" charset="77"/>
            </a:rPr>
            <a:t>Speakers Bureau, Awards Submissions</a:t>
          </a:r>
        </a:p>
      </dgm:t>
    </dgm:pt>
    <dgm:pt modelId="{4E1FD285-7E87-B24C-A69B-ED5204A36591}" type="parTrans" cxnId="{6265FC86-F427-764B-AA39-333A6E4F5C4D}">
      <dgm:prSet/>
      <dgm:spPr/>
      <dgm:t>
        <a:bodyPr/>
        <a:lstStyle/>
        <a:p>
          <a:endParaRPr lang="en-US">
            <a:latin typeface="Brandon Grotesque" panose="020B0503020203060202" pitchFamily="34" charset="77"/>
          </a:endParaRPr>
        </a:p>
      </dgm:t>
    </dgm:pt>
    <dgm:pt modelId="{45354E4D-E83C-1349-880F-7D485C473618}" type="sibTrans" cxnId="{6265FC86-F427-764B-AA39-333A6E4F5C4D}">
      <dgm:prSet/>
      <dgm:spPr/>
      <dgm:t>
        <a:bodyPr/>
        <a:lstStyle/>
        <a:p>
          <a:endParaRPr lang="en-US">
            <a:latin typeface="Brandon Grotesque" panose="020B0503020203060202" pitchFamily="34" charset="77"/>
          </a:endParaRPr>
        </a:p>
      </dgm:t>
    </dgm:pt>
    <dgm:pt modelId="{C78A13C8-DDA8-BB46-A4AD-5BBD9D071028}">
      <dgm:prSet phldrT="[Text]" custT="1"/>
      <dgm:spPr/>
      <dgm:t>
        <a:bodyPr/>
        <a:lstStyle/>
        <a:p>
          <a:r>
            <a:rPr lang="en-US" sz="1000" dirty="0">
              <a:latin typeface="Brandon Grotesque" panose="020B0503020203060202" pitchFamily="34" charset="77"/>
            </a:rPr>
            <a:t>Events Calendar</a:t>
          </a:r>
        </a:p>
      </dgm:t>
    </dgm:pt>
    <dgm:pt modelId="{5EFB7565-4C2F-6947-ABC1-F78795361FC8}" type="parTrans" cxnId="{EEC98D68-AC8D-744D-BEAE-F5C3BCB838E3}">
      <dgm:prSet/>
      <dgm:spPr/>
      <dgm:t>
        <a:bodyPr/>
        <a:lstStyle/>
        <a:p>
          <a:endParaRPr lang="en-US">
            <a:latin typeface="Brandon Grotesque" panose="020B0503020203060202" pitchFamily="34" charset="77"/>
          </a:endParaRPr>
        </a:p>
      </dgm:t>
    </dgm:pt>
    <dgm:pt modelId="{DB73B0A4-5BDB-3144-8A0C-C6521B1E3194}" type="sibTrans" cxnId="{EEC98D68-AC8D-744D-BEAE-F5C3BCB838E3}">
      <dgm:prSet/>
      <dgm:spPr/>
      <dgm:t>
        <a:bodyPr/>
        <a:lstStyle/>
        <a:p>
          <a:endParaRPr lang="en-US">
            <a:latin typeface="Brandon Grotesque" panose="020B0503020203060202" pitchFamily="34" charset="77"/>
          </a:endParaRPr>
        </a:p>
      </dgm:t>
    </dgm:pt>
    <dgm:pt modelId="{AC92B511-C88E-6742-BDFE-1AA72376CEC0}">
      <dgm:prSet phldrT="[Text]" custT="1"/>
      <dgm:spPr/>
      <dgm:t>
        <a:bodyPr/>
        <a:lstStyle/>
        <a:p>
          <a:r>
            <a:rPr lang="en-US" sz="1000" b="1" dirty="0">
              <a:latin typeface="Brandon Grotesque" panose="020B0503020203060202" pitchFamily="34" charset="77"/>
            </a:rPr>
            <a:t>Annual, Quarterly </a:t>
          </a:r>
        </a:p>
      </dgm:t>
    </dgm:pt>
    <dgm:pt modelId="{099B1373-A050-0644-834B-AFBC6CC6B107}" type="parTrans" cxnId="{83953349-65BD-6D4B-9D3A-8DD9CDE7518A}">
      <dgm:prSet/>
      <dgm:spPr/>
      <dgm:t>
        <a:bodyPr/>
        <a:lstStyle/>
        <a:p>
          <a:endParaRPr lang="en-US">
            <a:latin typeface="Brandon Grotesque" panose="020B0503020203060202" pitchFamily="34" charset="77"/>
          </a:endParaRPr>
        </a:p>
      </dgm:t>
    </dgm:pt>
    <dgm:pt modelId="{B98AB568-8B4A-D64C-BA30-3A781E37C2C9}" type="sibTrans" cxnId="{83953349-65BD-6D4B-9D3A-8DD9CDE7518A}">
      <dgm:prSet/>
      <dgm:spPr/>
      <dgm:t>
        <a:bodyPr/>
        <a:lstStyle/>
        <a:p>
          <a:endParaRPr lang="en-US">
            <a:latin typeface="Brandon Grotesque" panose="020B0503020203060202" pitchFamily="34" charset="77"/>
          </a:endParaRPr>
        </a:p>
      </dgm:t>
    </dgm:pt>
    <dgm:pt modelId="{F2416628-0D72-B845-B02D-487D6E6FEBEF}">
      <dgm:prSet phldrT="[Text]" custT="1"/>
      <dgm:spPr/>
      <dgm:t>
        <a:bodyPr/>
        <a:lstStyle/>
        <a:p>
          <a:r>
            <a:rPr lang="en-US" sz="1000" dirty="0">
              <a:latin typeface="Brandon Grotesque" panose="020B0503020203060202" pitchFamily="34" charset="77"/>
            </a:rPr>
            <a:t>Strategic, Timely Theme</a:t>
          </a:r>
        </a:p>
      </dgm:t>
    </dgm:pt>
    <dgm:pt modelId="{3581D59F-6BD7-8F40-B207-C8ABF8433A44}" type="parTrans" cxnId="{B8CCD251-5243-074F-8A50-23D44B51D621}">
      <dgm:prSet/>
      <dgm:spPr/>
      <dgm:t>
        <a:bodyPr/>
        <a:lstStyle/>
        <a:p>
          <a:endParaRPr lang="en-US">
            <a:latin typeface="Brandon Grotesque" panose="020B0503020203060202" pitchFamily="34" charset="77"/>
          </a:endParaRPr>
        </a:p>
      </dgm:t>
    </dgm:pt>
    <dgm:pt modelId="{C92C7215-B3E7-114E-9F22-8ED6EAFC7240}" type="sibTrans" cxnId="{B8CCD251-5243-074F-8A50-23D44B51D621}">
      <dgm:prSet/>
      <dgm:spPr/>
      <dgm:t>
        <a:bodyPr/>
        <a:lstStyle/>
        <a:p>
          <a:endParaRPr lang="en-US">
            <a:latin typeface="Brandon Grotesque" panose="020B0503020203060202" pitchFamily="34" charset="77"/>
          </a:endParaRPr>
        </a:p>
      </dgm:t>
    </dgm:pt>
    <dgm:pt modelId="{0C8AD359-15EE-8C42-ABF1-35805E3F15AA}" type="pres">
      <dgm:prSet presAssocID="{EC293804-276D-4F45-A42A-97D7F607264B}" presName="Name0" presStyleCnt="0">
        <dgm:presLayoutVars>
          <dgm:dir/>
          <dgm:animLvl val="lvl"/>
          <dgm:resizeHandles val="exact"/>
        </dgm:presLayoutVars>
      </dgm:prSet>
      <dgm:spPr/>
    </dgm:pt>
    <dgm:pt modelId="{42E32B8E-8FCB-C543-9D6A-04CF620F5987}" type="pres">
      <dgm:prSet presAssocID="{9A510FEF-5C04-F140-9309-3A5AC474177B}" presName="Name8" presStyleCnt="0"/>
      <dgm:spPr/>
    </dgm:pt>
    <dgm:pt modelId="{1FE16B97-53F9-0E48-A81F-D7A790BBF494}" type="pres">
      <dgm:prSet presAssocID="{9A510FEF-5C04-F140-9309-3A5AC474177B}" presName="acctBkgd" presStyleLbl="alignAcc1" presStyleIdx="0" presStyleCnt="4" custLinFactNeighborX="246"/>
      <dgm:spPr/>
    </dgm:pt>
    <dgm:pt modelId="{2D8CBEFD-DAAD-784A-9654-83632F931DCD}" type="pres">
      <dgm:prSet presAssocID="{9A510FEF-5C04-F140-9309-3A5AC474177B}" presName="acctTx" presStyleLbl="alignAcc1" presStyleIdx="0" presStyleCnt="4">
        <dgm:presLayoutVars>
          <dgm:bulletEnabled val="1"/>
        </dgm:presLayoutVars>
      </dgm:prSet>
      <dgm:spPr/>
    </dgm:pt>
    <dgm:pt modelId="{68969B7C-1BAD-8A42-9CEE-06F9DCC64EBF}" type="pres">
      <dgm:prSet presAssocID="{9A510FEF-5C04-F140-9309-3A5AC474177B}" presName="level" presStyleLbl="node1" presStyleIdx="0" presStyleCnt="4" custScaleX="100001">
        <dgm:presLayoutVars>
          <dgm:chMax val="1"/>
          <dgm:bulletEnabled val="1"/>
        </dgm:presLayoutVars>
      </dgm:prSet>
      <dgm:spPr/>
    </dgm:pt>
    <dgm:pt modelId="{67EFF50E-58CD-A34C-A907-A082EE84D76B}" type="pres">
      <dgm:prSet presAssocID="{9A510FEF-5C04-F140-9309-3A5AC474177B}" presName="levelTx" presStyleLbl="revTx" presStyleIdx="0" presStyleCnt="0">
        <dgm:presLayoutVars>
          <dgm:chMax val="1"/>
          <dgm:bulletEnabled val="1"/>
        </dgm:presLayoutVars>
      </dgm:prSet>
      <dgm:spPr/>
    </dgm:pt>
    <dgm:pt modelId="{2EA303AD-9998-0F40-ABFF-B0877133F921}" type="pres">
      <dgm:prSet presAssocID="{1F4D41BA-2B25-8F44-BC37-1DE63EB5FBD0}" presName="Name8" presStyleCnt="0"/>
      <dgm:spPr/>
    </dgm:pt>
    <dgm:pt modelId="{CD566B67-5A28-994B-8F45-D6C4564EF131}" type="pres">
      <dgm:prSet presAssocID="{1F4D41BA-2B25-8F44-BC37-1DE63EB5FBD0}" presName="acctBkgd" presStyleLbl="alignAcc1" presStyleIdx="1" presStyleCnt="4"/>
      <dgm:spPr/>
    </dgm:pt>
    <dgm:pt modelId="{D5CA88E8-C164-F744-B11D-A2154A22531E}" type="pres">
      <dgm:prSet presAssocID="{1F4D41BA-2B25-8F44-BC37-1DE63EB5FBD0}" presName="acctTx" presStyleLbl="alignAcc1" presStyleIdx="1" presStyleCnt="4">
        <dgm:presLayoutVars>
          <dgm:bulletEnabled val="1"/>
        </dgm:presLayoutVars>
      </dgm:prSet>
      <dgm:spPr/>
    </dgm:pt>
    <dgm:pt modelId="{19DD2463-1E33-604E-836B-D1965160DBEC}" type="pres">
      <dgm:prSet presAssocID="{1F4D41BA-2B25-8F44-BC37-1DE63EB5FBD0}" presName="level" presStyleLbl="node1" presStyleIdx="1" presStyleCnt="4" custScaleX="100001">
        <dgm:presLayoutVars>
          <dgm:chMax val="1"/>
          <dgm:bulletEnabled val="1"/>
        </dgm:presLayoutVars>
      </dgm:prSet>
      <dgm:spPr/>
    </dgm:pt>
    <dgm:pt modelId="{F1224766-8316-7041-AA1E-4FB10A542959}" type="pres">
      <dgm:prSet presAssocID="{1F4D41BA-2B25-8F44-BC37-1DE63EB5FBD0}" presName="levelTx" presStyleLbl="revTx" presStyleIdx="0" presStyleCnt="0">
        <dgm:presLayoutVars>
          <dgm:chMax val="1"/>
          <dgm:bulletEnabled val="1"/>
        </dgm:presLayoutVars>
      </dgm:prSet>
      <dgm:spPr/>
    </dgm:pt>
    <dgm:pt modelId="{35F128A8-C41A-3347-A916-DD25C842C3B5}" type="pres">
      <dgm:prSet presAssocID="{EBCC071C-0D3E-6C45-A2B9-889195E35A28}" presName="Name8" presStyleCnt="0"/>
      <dgm:spPr/>
    </dgm:pt>
    <dgm:pt modelId="{8B037053-8C05-BC47-B99C-1FD062ED6407}" type="pres">
      <dgm:prSet presAssocID="{EBCC071C-0D3E-6C45-A2B9-889195E35A28}" presName="acctBkgd" presStyleLbl="alignAcc1" presStyleIdx="2" presStyleCnt="4"/>
      <dgm:spPr/>
    </dgm:pt>
    <dgm:pt modelId="{8C6D5558-B008-AB4F-9DCC-30A7DB15B837}" type="pres">
      <dgm:prSet presAssocID="{EBCC071C-0D3E-6C45-A2B9-889195E35A28}" presName="acctTx" presStyleLbl="alignAcc1" presStyleIdx="2" presStyleCnt="4">
        <dgm:presLayoutVars>
          <dgm:bulletEnabled val="1"/>
        </dgm:presLayoutVars>
      </dgm:prSet>
      <dgm:spPr/>
    </dgm:pt>
    <dgm:pt modelId="{8296F116-AB6B-CB42-BB81-824C83F285CA}" type="pres">
      <dgm:prSet presAssocID="{EBCC071C-0D3E-6C45-A2B9-889195E35A28}" presName="level" presStyleLbl="node1" presStyleIdx="2" presStyleCnt="4" custScaleX="100001">
        <dgm:presLayoutVars>
          <dgm:chMax val="1"/>
          <dgm:bulletEnabled val="1"/>
        </dgm:presLayoutVars>
      </dgm:prSet>
      <dgm:spPr/>
    </dgm:pt>
    <dgm:pt modelId="{1A295CA6-2466-534A-AF8E-D57D9BD923B2}" type="pres">
      <dgm:prSet presAssocID="{EBCC071C-0D3E-6C45-A2B9-889195E35A28}" presName="levelTx" presStyleLbl="revTx" presStyleIdx="0" presStyleCnt="0">
        <dgm:presLayoutVars>
          <dgm:chMax val="1"/>
          <dgm:bulletEnabled val="1"/>
        </dgm:presLayoutVars>
      </dgm:prSet>
      <dgm:spPr/>
    </dgm:pt>
    <dgm:pt modelId="{3333B8F3-9A8B-5649-BB84-F61B4C8A3A5A}" type="pres">
      <dgm:prSet presAssocID="{677E16A4-3EEA-EF4C-88B0-54F14BE5A282}" presName="Name8" presStyleCnt="0"/>
      <dgm:spPr/>
    </dgm:pt>
    <dgm:pt modelId="{05E0FA8F-8A6C-A248-A008-6BCE717A5688}" type="pres">
      <dgm:prSet presAssocID="{677E16A4-3EEA-EF4C-88B0-54F14BE5A282}" presName="acctBkgd" presStyleLbl="alignAcc1" presStyleIdx="3" presStyleCnt="4"/>
      <dgm:spPr/>
    </dgm:pt>
    <dgm:pt modelId="{4FFD40EA-F16B-4945-BA83-8F4F4C3C3332}" type="pres">
      <dgm:prSet presAssocID="{677E16A4-3EEA-EF4C-88B0-54F14BE5A282}" presName="acctTx" presStyleLbl="alignAcc1" presStyleIdx="3" presStyleCnt="4">
        <dgm:presLayoutVars>
          <dgm:bulletEnabled val="1"/>
        </dgm:presLayoutVars>
      </dgm:prSet>
      <dgm:spPr/>
    </dgm:pt>
    <dgm:pt modelId="{3D238ACD-6DA3-DC42-828F-419327F8E2FE}" type="pres">
      <dgm:prSet presAssocID="{677E16A4-3EEA-EF4C-88B0-54F14BE5A282}" presName="level" presStyleLbl="node1" presStyleIdx="3" presStyleCnt="4" custScaleX="100001">
        <dgm:presLayoutVars>
          <dgm:chMax val="1"/>
          <dgm:bulletEnabled val="1"/>
        </dgm:presLayoutVars>
      </dgm:prSet>
      <dgm:spPr/>
    </dgm:pt>
    <dgm:pt modelId="{926F04E1-6455-DA44-9343-EA1FD11A50A4}" type="pres">
      <dgm:prSet presAssocID="{677E16A4-3EEA-EF4C-88B0-54F14BE5A282}" presName="levelTx" presStyleLbl="revTx" presStyleIdx="0" presStyleCnt="0">
        <dgm:presLayoutVars>
          <dgm:chMax val="1"/>
          <dgm:bulletEnabled val="1"/>
        </dgm:presLayoutVars>
      </dgm:prSet>
      <dgm:spPr/>
    </dgm:pt>
  </dgm:ptLst>
  <dgm:cxnLst>
    <dgm:cxn modelId="{66FC0A0D-AD33-2843-AC08-2C9D20DD9CFB}" srcId="{9A510FEF-5C04-F140-9309-3A5AC474177B}" destId="{934CE3AA-0BE4-AF48-AB50-9AB294472970}" srcOrd="4" destOrd="0" parTransId="{4B167EDF-75D3-B24E-967A-DA56E2E452F1}" sibTransId="{7F25599E-08A5-8E46-96EC-FFAC77BE3479}"/>
    <dgm:cxn modelId="{4B1E7418-C175-6B4B-B48C-E2FDAA9D9F37}" type="presOf" srcId="{1F4D41BA-2B25-8F44-BC37-1DE63EB5FBD0}" destId="{19DD2463-1E33-604E-836B-D1965160DBEC}" srcOrd="0" destOrd="0" presId="urn:microsoft.com/office/officeart/2005/8/layout/pyramid1"/>
    <dgm:cxn modelId="{AC5DF620-1452-C54F-B176-0798EBEE082C}" srcId="{EBCC071C-0D3E-6C45-A2B9-889195E35A28}" destId="{7BBD9D89-BDD9-6240-9324-B73CC05EEDAE}" srcOrd="2" destOrd="0" parTransId="{85DD3C0D-FE50-5F4C-8586-1D849415A96B}" sibTransId="{AE67C91D-B420-1245-BDC1-0B4D5AB4D8C3}"/>
    <dgm:cxn modelId="{14278F26-A7F2-7E43-898A-F908ABBC9255}" srcId="{9A510FEF-5C04-F140-9309-3A5AC474177B}" destId="{EB378D21-3844-EB49-8D5C-0D34C7D1C34C}" srcOrd="1" destOrd="0" parTransId="{D638ED8A-3BB9-2242-A3EF-62C250D12691}" sibTransId="{1AD6209E-53FF-0D48-A99C-44B961E7D526}"/>
    <dgm:cxn modelId="{05CE0227-5BDD-2344-802E-B08194260D3C}" type="presOf" srcId="{AC92B511-C88E-6742-BDFE-1AA72376CEC0}" destId="{05E0FA8F-8A6C-A248-A008-6BCE717A5688}" srcOrd="0" destOrd="0" presId="urn:microsoft.com/office/officeart/2005/8/layout/pyramid1"/>
    <dgm:cxn modelId="{6FD76B28-295B-904F-AB0F-E788AECB5632}" type="presOf" srcId="{5EFE7B8E-54CC-1342-B5DD-D46FC9F0C0BB}" destId="{2D8CBEFD-DAAD-784A-9654-83632F931DCD}" srcOrd="1" destOrd="5" presId="urn:microsoft.com/office/officeart/2005/8/layout/pyramid1"/>
    <dgm:cxn modelId="{1DD5AC29-4D39-C64A-B981-15C7000CDEDE}" type="presOf" srcId="{9A510FEF-5C04-F140-9309-3A5AC474177B}" destId="{68969B7C-1BAD-8A42-9CEE-06F9DCC64EBF}" srcOrd="0" destOrd="0" presId="urn:microsoft.com/office/officeart/2005/8/layout/pyramid1"/>
    <dgm:cxn modelId="{C721F531-D5E1-184A-9A5F-1074F62F5C25}" type="presOf" srcId="{0B3EC799-B18B-CA47-A15E-C2CA8B61198C}" destId="{05E0FA8F-8A6C-A248-A008-6BCE717A5688}" srcOrd="0" destOrd="3" presId="urn:microsoft.com/office/officeart/2005/8/layout/pyramid1"/>
    <dgm:cxn modelId="{CBC2A835-9921-CB42-BF1C-018F1E0AE94C}" type="presOf" srcId="{EC293804-276D-4F45-A42A-97D7F607264B}" destId="{0C8AD359-15EE-8C42-ABF1-35805E3F15AA}" srcOrd="0" destOrd="0" presId="urn:microsoft.com/office/officeart/2005/8/layout/pyramid1"/>
    <dgm:cxn modelId="{A9D74B37-4228-D74B-9F71-FB991A8BA273}" srcId="{EC293804-276D-4F45-A42A-97D7F607264B}" destId="{EBCC071C-0D3E-6C45-A2B9-889195E35A28}" srcOrd="2" destOrd="0" parTransId="{619F0D14-4643-A54E-BFCA-95239DADF34F}" sibTransId="{AC239D23-913D-484B-B34C-1D525DB41D11}"/>
    <dgm:cxn modelId="{8764B938-A4C8-9A4C-B95D-6F1A0EC0EC6D}" type="presOf" srcId="{F2416628-0D72-B845-B02D-487D6E6FEBEF}" destId="{CD566B67-5A28-994B-8F45-D6C4564EF131}" srcOrd="0" destOrd="1" presId="urn:microsoft.com/office/officeart/2005/8/layout/pyramid1"/>
    <dgm:cxn modelId="{150EA240-435A-3D40-AA5C-CB2AB513E7DE}" type="presOf" srcId="{F019A86C-AAAC-F64F-9AF8-3520F67A92AB}" destId="{CD566B67-5A28-994B-8F45-D6C4564EF131}" srcOrd="0" destOrd="3" presId="urn:microsoft.com/office/officeart/2005/8/layout/pyramid1"/>
    <dgm:cxn modelId="{03599E48-9A27-B14B-BE12-90D533794048}" type="presOf" srcId="{8263CEB3-F17D-684A-A939-800442111419}" destId="{CD566B67-5A28-994B-8F45-D6C4564EF131}" srcOrd="0" destOrd="4" presId="urn:microsoft.com/office/officeart/2005/8/layout/pyramid1"/>
    <dgm:cxn modelId="{83953349-65BD-6D4B-9D3A-8DD9CDE7518A}" srcId="{677E16A4-3EEA-EF4C-88B0-54F14BE5A282}" destId="{AC92B511-C88E-6742-BDFE-1AA72376CEC0}" srcOrd="0" destOrd="0" parTransId="{099B1373-A050-0644-834B-AFBC6CC6B107}" sibTransId="{B98AB568-8B4A-D64C-BA30-3A781E37C2C9}"/>
    <dgm:cxn modelId="{B4C6094C-ABA9-DE43-8153-499CB1A04A81}" srcId="{9A510FEF-5C04-F140-9309-3A5AC474177B}" destId="{D753560C-4169-424C-BE67-592B030E881F}" srcOrd="0" destOrd="0" parTransId="{45361A92-2F44-A144-82EF-6B83C65E0124}" sibTransId="{F7828FF9-0681-C442-86AB-3ADFD6E6B1A7}"/>
    <dgm:cxn modelId="{F101834C-0DAB-4648-BB8A-BE615C39CB1C}" type="presOf" srcId="{9A510FEF-5C04-F140-9309-3A5AC474177B}" destId="{67EFF50E-58CD-A34C-A907-A082EE84D76B}" srcOrd="1" destOrd="0" presId="urn:microsoft.com/office/officeart/2005/8/layout/pyramid1"/>
    <dgm:cxn modelId="{0DF9B74D-31C6-234A-B7E7-DDBB87B7304A}" type="presOf" srcId="{71D8D746-43B0-614B-A1D0-88455EB68E98}" destId="{8C6D5558-B008-AB4F-9DCC-30A7DB15B837}" srcOrd="1" destOrd="0" presId="urn:microsoft.com/office/officeart/2005/8/layout/pyramid1"/>
    <dgm:cxn modelId="{B8CCD251-5243-074F-8A50-23D44B51D621}" srcId="{1F4D41BA-2B25-8F44-BC37-1DE63EB5FBD0}" destId="{F2416628-0D72-B845-B02D-487D6E6FEBEF}" srcOrd="1" destOrd="0" parTransId="{3581D59F-6BD7-8F40-B207-C8ABF8433A44}" sibTransId="{C92C7215-B3E7-114E-9F22-8ED6EAFC7240}"/>
    <dgm:cxn modelId="{9AD19153-F39D-634D-A6D7-A2E4EE9C2581}" type="presOf" srcId="{896FA509-AE6E-2648-BE43-86046BCE3E2F}" destId="{8C6D5558-B008-AB4F-9DCC-30A7DB15B837}" srcOrd="1" destOrd="3" presId="urn:microsoft.com/office/officeart/2005/8/layout/pyramid1"/>
    <dgm:cxn modelId="{8090A353-FDC7-0E4A-9F2B-E252A265E87A}" type="presOf" srcId="{D5577917-7922-3746-B28A-A7C624817FDA}" destId="{05E0FA8F-8A6C-A248-A008-6BCE717A5688}" srcOrd="0" destOrd="4" presId="urn:microsoft.com/office/officeart/2005/8/layout/pyramid1"/>
    <dgm:cxn modelId="{EF079956-037A-EA4C-9F69-09F5749299F0}" srcId="{EBCC071C-0D3E-6C45-A2B9-889195E35A28}" destId="{1A80B5BE-3FC5-8E40-8A47-55BFE406C639}" srcOrd="4" destOrd="0" parTransId="{248F3BAB-38AE-3B48-921C-C395A9DEEEA5}" sibTransId="{6D941BE7-1F94-0F4F-BDE1-E0C755E7B5C2}"/>
    <dgm:cxn modelId="{BEB27D57-EC95-B245-9C3F-D7D873F0BE07}" srcId="{9A510FEF-5C04-F140-9309-3A5AC474177B}" destId="{A8684E5F-9E2C-E742-BCA3-28EB8EEDCAE3}" srcOrd="2" destOrd="0" parTransId="{AD75C181-6C1A-DF41-A355-4FBF643D26F9}" sibTransId="{7652AD93-DE83-A242-B774-E7C946F4B09D}"/>
    <dgm:cxn modelId="{C51DEA61-0728-E745-B235-2761A31D3EFD}" type="presOf" srcId="{677E16A4-3EEA-EF4C-88B0-54F14BE5A282}" destId="{926F04E1-6455-DA44-9343-EA1FD11A50A4}" srcOrd="1" destOrd="0" presId="urn:microsoft.com/office/officeart/2005/8/layout/pyramid1"/>
    <dgm:cxn modelId="{39E59164-17DD-FB4F-A414-43C6843F47FB}" srcId="{1F4D41BA-2B25-8F44-BC37-1DE63EB5FBD0}" destId="{F019A86C-AAAC-F64F-9AF8-3520F67A92AB}" srcOrd="3" destOrd="0" parTransId="{A6C9AD7C-46F8-5441-88A0-8DFE032E6438}" sibTransId="{F27A2A30-7812-2D40-B4B8-C2D23DB63669}"/>
    <dgm:cxn modelId="{EEC98D68-AC8D-744D-BEAE-F5C3BCB838E3}" srcId="{EBCC071C-0D3E-6C45-A2B9-889195E35A28}" destId="{C78A13C8-DDA8-BB46-A4AD-5BBD9D071028}" srcOrd="1" destOrd="0" parTransId="{5EFB7565-4C2F-6947-ABC1-F78795361FC8}" sibTransId="{DB73B0A4-5BDB-3144-8A0C-C6521B1E3194}"/>
    <dgm:cxn modelId="{3D39FF6B-BF05-6F48-8A84-AB5F5AF9912F}" type="presOf" srcId="{0977A8AE-46F7-6444-AD3D-9F611DDEBE8E}" destId="{4FFD40EA-F16B-4945-BA83-8F4F4C3C3332}" srcOrd="1" destOrd="1" presId="urn:microsoft.com/office/officeart/2005/8/layout/pyramid1"/>
    <dgm:cxn modelId="{9212986D-32D1-4046-B0A0-3168442BC821}" type="presOf" srcId="{C78A13C8-DDA8-BB46-A4AD-5BBD9D071028}" destId="{8B037053-8C05-BC47-B99C-1FD062ED6407}" srcOrd="0" destOrd="1" presId="urn:microsoft.com/office/officeart/2005/8/layout/pyramid1"/>
    <dgm:cxn modelId="{CB4FE26D-5CA0-8A42-80BB-6CCDE7C45403}" type="presOf" srcId="{0B3EC799-B18B-CA47-A15E-C2CA8B61198C}" destId="{4FFD40EA-F16B-4945-BA83-8F4F4C3C3332}" srcOrd="1" destOrd="3" presId="urn:microsoft.com/office/officeart/2005/8/layout/pyramid1"/>
    <dgm:cxn modelId="{3D5AB06E-4DB2-1D46-B21F-439C28ED4090}" srcId="{EC293804-276D-4F45-A42A-97D7F607264B}" destId="{9A510FEF-5C04-F140-9309-3A5AC474177B}" srcOrd="0" destOrd="0" parTransId="{BB42EC83-C154-EF48-A766-B715F5525ED4}" sibTransId="{B5441827-EFB7-E443-AA90-1E80704A4B98}"/>
    <dgm:cxn modelId="{7BF19170-C64B-FF47-9CF1-5A7E60EADEF0}" type="presOf" srcId="{7BBD9D89-BDD9-6240-9324-B73CC05EEDAE}" destId="{8B037053-8C05-BC47-B99C-1FD062ED6407}" srcOrd="0" destOrd="2" presId="urn:microsoft.com/office/officeart/2005/8/layout/pyramid1"/>
    <dgm:cxn modelId="{E821A274-9820-BB4A-AADD-714B7D39028B}" type="presOf" srcId="{8263CEB3-F17D-684A-A939-800442111419}" destId="{D5CA88E8-C164-F744-B11D-A2154A22531E}" srcOrd="1" destOrd="4" presId="urn:microsoft.com/office/officeart/2005/8/layout/pyramid1"/>
    <dgm:cxn modelId="{9C135076-BF57-D343-B903-FEF4AA7DFA5D}" type="presOf" srcId="{1F4D41BA-2B25-8F44-BC37-1DE63EB5FBD0}" destId="{F1224766-8316-7041-AA1E-4FB10A542959}" srcOrd="1" destOrd="0" presId="urn:microsoft.com/office/officeart/2005/8/layout/pyramid1"/>
    <dgm:cxn modelId="{5452067F-A364-1F49-B31F-257BBC1C3174}" type="presOf" srcId="{677E16A4-3EEA-EF4C-88B0-54F14BE5A282}" destId="{3D238ACD-6DA3-DC42-828F-419327F8E2FE}" srcOrd="0" destOrd="0" presId="urn:microsoft.com/office/officeart/2005/8/layout/pyramid1"/>
    <dgm:cxn modelId="{82802384-EFA1-FC47-A0C9-59E8E268CE9F}" srcId="{9A510FEF-5C04-F140-9309-3A5AC474177B}" destId="{5EFE7B8E-54CC-1342-B5DD-D46FC9F0C0BB}" srcOrd="5" destOrd="0" parTransId="{26E31720-C976-EC49-99C4-14A673450632}" sibTransId="{95A51FCE-1CA7-AA4F-AB08-541A51203106}"/>
    <dgm:cxn modelId="{75062684-BE61-3C4E-B25C-4FC11DDD41C5}" type="presOf" srcId="{F2416628-0D72-B845-B02D-487D6E6FEBEF}" destId="{D5CA88E8-C164-F744-B11D-A2154A22531E}" srcOrd="1" destOrd="1" presId="urn:microsoft.com/office/officeart/2005/8/layout/pyramid1"/>
    <dgm:cxn modelId="{6265FC86-F427-764B-AA39-333A6E4F5C4D}" srcId="{EBCC071C-0D3E-6C45-A2B9-889195E35A28}" destId="{896FA509-AE6E-2648-BE43-86046BCE3E2F}" srcOrd="3" destOrd="0" parTransId="{4E1FD285-7E87-B24C-A69B-ED5204A36591}" sibTransId="{45354E4D-E83C-1349-880F-7D485C473618}"/>
    <dgm:cxn modelId="{B2E1FD8C-9863-6947-A775-24FC339AE1FD}" srcId="{EC293804-276D-4F45-A42A-97D7F607264B}" destId="{1F4D41BA-2B25-8F44-BC37-1DE63EB5FBD0}" srcOrd="1" destOrd="0" parTransId="{5313547A-CE58-4A49-BED4-7694155BA8A6}" sibTransId="{426F43F8-96C5-6442-B5B9-6C8A7224D8D6}"/>
    <dgm:cxn modelId="{4B4B2E8E-035B-564D-9D63-C64D55B929E1}" type="presOf" srcId="{934CE3AA-0BE4-AF48-AB50-9AB294472970}" destId="{2D8CBEFD-DAAD-784A-9654-83632F931DCD}" srcOrd="1" destOrd="4" presId="urn:microsoft.com/office/officeart/2005/8/layout/pyramid1"/>
    <dgm:cxn modelId="{FB676E8E-071C-7D45-9A4A-C5A5BC951C71}" type="presOf" srcId="{AC92B511-C88E-6742-BDFE-1AA72376CEC0}" destId="{4FFD40EA-F16B-4945-BA83-8F4F4C3C3332}" srcOrd="1" destOrd="0" presId="urn:microsoft.com/office/officeart/2005/8/layout/pyramid1"/>
    <dgm:cxn modelId="{1ED1FE8E-DC14-0245-B49A-1DAE2BD4128B}" type="presOf" srcId="{EB378D21-3844-EB49-8D5C-0D34C7D1C34C}" destId="{2D8CBEFD-DAAD-784A-9654-83632F931DCD}" srcOrd="1" destOrd="1" presId="urn:microsoft.com/office/officeart/2005/8/layout/pyramid1"/>
    <dgm:cxn modelId="{15AA6792-7F9A-6A48-AF3F-B6D1F5A5D613}" srcId="{1F4D41BA-2B25-8F44-BC37-1DE63EB5FBD0}" destId="{8263CEB3-F17D-684A-A939-800442111419}" srcOrd="4" destOrd="0" parTransId="{3A14451F-67BF-E147-84DB-F42CBF10DA39}" sibTransId="{D2F7E79E-B2D0-C14D-8BB0-75FB781629D2}"/>
    <dgm:cxn modelId="{A6342993-85CE-C048-9C3B-F3B1F9F947BE}" type="presOf" srcId="{D5577917-7922-3746-B28A-A7C624817FDA}" destId="{4FFD40EA-F16B-4945-BA83-8F4F4C3C3332}" srcOrd="1" destOrd="4" presId="urn:microsoft.com/office/officeart/2005/8/layout/pyramid1"/>
    <dgm:cxn modelId="{1785C094-3A61-7D4B-A8DA-CCD3EC893E97}" type="presOf" srcId="{D753560C-4169-424C-BE67-592B030E881F}" destId="{2D8CBEFD-DAAD-784A-9654-83632F931DCD}" srcOrd="1" destOrd="0" presId="urn:microsoft.com/office/officeart/2005/8/layout/pyramid1"/>
    <dgm:cxn modelId="{B31F2D98-22BF-0E45-9A64-926CAC00D9D5}" type="presOf" srcId="{1A80B5BE-3FC5-8E40-8A47-55BFE406C639}" destId="{8B037053-8C05-BC47-B99C-1FD062ED6407}" srcOrd="0" destOrd="4" presId="urn:microsoft.com/office/officeart/2005/8/layout/pyramid1"/>
    <dgm:cxn modelId="{EB3F479E-D0B0-4F4E-A73A-54D42E3E29A8}" type="presOf" srcId="{D5341C83-3EAB-3F49-802C-77324D0E25A8}" destId="{4FFD40EA-F16B-4945-BA83-8F4F4C3C3332}" srcOrd="1" destOrd="2" presId="urn:microsoft.com/office/officeart/2005/8/layout/pyramid1"/>
    <dgm:cxn modelId="{8A806AA5-89C6-9C4F-AE39-2DB91B7BDA72}" type="presOf" srcId="{5EFE7B8E-54CC-1342-B5DD-D46FC9F0C0BB}" destId="{1FE16B97-53F9-0E48-A81F-D7A790BBF494}" srcOrd="0" destOrd="5" presId="urn:microsoft.com/office/officeart/2005/8/layout/pyramid1"/>
    <dgm:cxn modelId="{790534A6-11FC-B740-82E1-B572CA92607F}" type="presOf" srcId="{71D8D746-43B0-614B-A1D0-88455EB68E98}" destId="{8B037053-8C05-BC47-B99C-1FD062ED6407}" srcOrd="0" destOrd="0" presId="urn:microsoft.com/office/officeart/2005/8/layout/pyramid1"/>
    <dgm:cxn modelId="{5D2398A7-85E1-E746-B40F-E7C16CECB2E3}" srcId="{9A510FEF-5C04-F140-9309-3A5AC474177B}" destId="{0BE1547C-C173-7B46-9811-4D68759EFFD6}" srcOrd="3" destOrd="0" parTransId="{B2FFE433-C386-C146-8246-951BAF49794F}" sibTransId="{FDF8AED2-7008-DD4E-8238-3917CEF9150F}"/>
    <dgm:cxn modelId="{D747D8A7-34CD-5C40-9454-CA03D918F523}" type="presOf" srcId="{93F075EB-1B4F-A24B-B51A-CA41CE1FD725}" destId="{CD566B67-5A28-994B-8F45-D6C4564EF131}" srcOrd="0" destOrd="0" presId="urn:microsoft.com/office/officeart/2005/8/layout/pyramid1"/>
    <dgm:cxn modelId="{E864DCA8-B4F5-B843-B3F2-A63EC19E38CB}" srcId="{EC293804-276D-4F45-A42A-97D7F607264B}" destId="{677E16A4-3EEA-EF4C-88B0-54F14BE5A282}" srcOrd="3" destOrd="0" parTransId="{9F5DBFC0-7E26-2747-BED6-B95A07C4872A}" sibTransId="{B57C446E-0A04-5645-B8CA-399E70AF847C}"/>
    <dgm:cxn modelId="{C4B086A9-3EA5-314E-9EE5-7D7380ACB550}" type="presOf" srcId="{47BEB808-8DB4-B24D-A6D6-1324DC5C2C9D}" destId="{D5CA88E8-C164-F744-B11D-A2154A22531E}" srcOrd="1" destOrd="2" presId="urn:microsoft.com/office/officeart/2005/8/layout/pyramid1"/>
    <dgm:cxn modelId="{99AC42B0-EA54-6E40-B129-C638CE8C8E87}" type="presOf" srcId="{F019A86C-AAAC-F64F-9AF8-3520F67A92AB}" destId="{D5CA88E8-C164-F744-B11D-A2154A22531E}" srcOrd="1" destOrd="3" presId="urn:microsoft.com/office/officeart/2005/8/layout/pyramid1"/>
    <dgm:cxn modelId="{06D561B0-69E0-C24E-B082-5BBDCF56CD22}" srcId="{1F4D41BA-2B25-8F44-BC37-1DE63EB5FBD0}" destId="{93F075EB-1B4F-A24B-B51A-CA41CE1FD725}" srcOrd="0" destOrd="0" parTransId="{5F1F5898-1E21-6744-BFC8-9D669C8A4A7C}" sibTransId="{E5532532-0784-EE46-9276-08486F15938B}"/>
    <dgm:cxn modelId="{4D2E43B2-556C-E546-BD7C-5AD869D05FB4}" type="presOf" srcId="{1A80B5BE-3FC5-8E40-8A47-55BFE406C639}" destId="{8C6D5558-B008-AB4F-9DCC-30A7DB15B837}" srcOrd="1" destOrd="4" presId="urn:microsoft.com/office/officeart/2005/8/layout/pyramid1"/>
    <dgm:cxn modelId="{60A9EBBC-A7B6-A947-85C9-AB66D9BEC49E}" type="presOf" srcId="{93F075EB-1B4F-A24B-B51A-CA41CE1FD725}" destId="{D5CA88E8-C164-F744-B11D-A2154A22531E}" srcOrd="1" destOrd="0" presId="urn:microsoft.com/office/officeart/2005/8/layout/pyramid1"/>
    <dgm:cxn modelId="{179B05BD-A236-E444-9C4E-E7580C1AE16B}" type="presOf" srcId="{47BEB808-8DB4-B24D-A6D6-1324DC5C2C9D}" destId="{CD566B67-5A28-994B-8F45-D6C4564EF131}" srcOrd="0" destOrd="2" presId="urn:microsoft.com/office/officeart/2005/8/layout/pyramid1"/>
    <dgm:cxn modelId="{32978FBD-22F7-7F4B-A529-52E3E23DBC4C}" srcId="{1F4D41BA-2B25-8F44-BC37-1DE63EB5FBD0}" destId="{47BEB808-8DB4-B24D-A6D6-1324DC5C2C9D}" srcOrd="2" destOrd="0" parTransId="{83D07CCF-1D34-BE4F-84DC-FC56FD7C6C27}" sibTransId="{4BEBE1EF-ED78-F242-8959-2FFEA9ECDD13}"/>
    <dgm:cxn modelId="{A1EAC2BE-CDEC-844E-89E9-3D40B41BB810}" type="presOf" srcId="{0977A8AE-46F7-6444-AD3D-9F611DDEBE8E}" destId="{05E0FA8F-8A6C-A248-A008-6BCE717A5688}" srcOrd="0" destOrd="1" presId="urn:microsoft.com/office/officeart/2005/8/layout/pyramid1"/>
    <dgm:cxn modelId="{3663A4BF-A1C2-A546-8970-9CCAA946D9D0}" type="presOf" srcId="{EBCC071C-0D3E-6C45-A2B9-889195E35A28}" destId="{1A295CA6-2466-534A-AF8E-D57D9BD923B2}" srcOrd="1" destOrd="0" presId="urn:microsoft.com/office/officeart/2005/8/layout/pyramid1"/>
    <dgm:cxn modelId="{630738C0-8B9C-BB4B-AC54-497CFDCD2C04}" type="presOf" srcId="{934CE3AA-0BE4-AF48-AB50-9AB294472970}" destId="{1FE16B97-53F9-0E48-A81F-D7A790BBF494}" srcOrd="0" destOrd="4" presId="urn:microsoft.com/office/officeart/2005/8/layout/pyramid1"/>
    <dgm:cxn modelId="{8B7A6BC1-1917-6A42-A4B0-9D1D4F5F6C7B}" type="presOf" srcId="{A8684E5F-9E2C-E742-BCA3-28EB8EEDCAE3}" destId="{2D8CBEFD-DAAD-784A-9654-83632F931DCD}" srcOrd="1" destOrd="2" presId="urn:microsoft.com/office/officeart/2005/8/layout/pyramid1"/>
    <dgm:cxn modelId="{0A0D75C4-4811-C34D-93E6-7E84DAF3A6DD}" type="presOf" srcId="{0BE1547C-C173-7B46-9811-4D68759EFFD6}" destId="{1FE16B97-53F9-0E48-A81F-D7A790BBF494}" srcOrd="0" destOrd="3" presId="urn:microsoft.com/office/officeart/2005/8/layout/pyramid1"/>
    <dgm:cxn modelId="{490313C8-1A49-4A4E-951B-72F29C808D6C}" type="presOf" srcId="{0BE1547C-C173-7B46-9811-4D68759EFFD6}" destId="{2D8CBEFD-DAAD-784A-9654-83632F931DCD}" srcOrd="1" destOrd="3" presId="urn:microsoft.com/office/officeart/2005/8/layout/pyramid1"/>
    <dgm:cxn modelId="{C93F93CB-A551-9A4D-B390-3D17FEAF1556}" srcId="{677E16A4-3EEA-EF4C-88B0-54F14BE5A282}" destId="{D5341C83-3EAB-3F49-802C-77324D0E25A8}" srcOrd="2" destOrd="0" parTransId="{91089738-17E5-1A41-A595-46D17F633D47}" sibTransId="{61679089-E724-DF47-997E-C97D0EFE33C0}"/>
    <dgm:cxn modelId="{7B8F0BCC-925D-1744-BBEB-F343C255F78F}" type="presOf" srcId="{EB378D21-3844-EB49-8D5C-0D34C7D1C34C}" destId="{1FE16B97-53F9-0E48-A81F-D7A790BBF494}" srcOrd="0" destOrd="1" presId="urn:microsoft.com/office/officeart/2005/8/layout/pyramid1"/>
    <dgm:cxn modelId="{2D2A0BCF-69E5-234B-AEB7-EB0D26D065B9}" srcId="{677E16A4-3EEA-EF4C-88B0-54F14BE5A282}" destId="{D5577917-7922-3746-B28A-A7C624817FDA}" srcOrd="4" destOrd="0" parTransId="{E6A9C4C5-3F2E-F14E-BB88-299E1608AA9A}" sibTransId="{F7172DE0-620E-EE4D-AA6F-FB3F4E3F733D}"/>
    <dgm:cxn modelId="{D381A5D1-020E-3B4E-859D-0DA8E4FCE1D0}" srcId="{677E16A4-3EEA-EF4C-88B0-54F14BE5A282}" destId="{0977A8AE-46F7-6444-AD3D-9F611DDEBE8E}" srcOrd="1" destOrd="0" parTransId="{34066607-C2F5-1648-A662-4B52C29CEF9F}" sibTransId="{F64B94D4-ECB8-FE43-B655-ABE03D16E348}"/>
    <dgm:cxn modelId="{D9FCE6D4-5469-FE46-A883-D4DEFF3856DC}" type="presOf" srcId="{C78A13C8-DDA8-BB46-A4AD-5BBD9D071028}" destId="{8C6D5558-B008-AB4F-9DCC-30A7DB15B837}" srcOrd="1" destOrd="1" presId="urn:microsoft.com/office/officeart/2005/8/layout/pyramid1"/>
    <dgm:cxn modelId="{F12AD3D5-A071-E146-9D65-593F96E3BA97}" srcId="{EBCC071C-0D3E-6C45-A2B9-889195E35A28}" destId="{71D8D746-43B0-614B-A1D0-88455EB68E98}" srcOrd="0" destOrd="0" parTransId="{FAE8F453-1907-4F42-9614-84132AF65BCC}" sibTransId="{F3E4310F-587F-0444-AFA7-176F3BA16FC1}"/>
    <dgm:cxn modelId="{C1CCE1D5-1CF1-D44F-A6F2-3BDAD50006D5}" type="presOf" srcId="{896FA509-AE6E-2648-BE43-86046BCE3E2F}" destId="{8B037053-8C05-BC47-B99C-1FD062ED6407}" srcOrd="0" destOrd="3" presId="urn:microsoft.com/office/officeart/2005/8/layout/pyramid1"/>
    <dgm:cxn modelId="{E9990FE5-3228-2B40-B645-1AD44AC5C796}" type="presOf" srcId="{EBCC071C-0D3E-6C45-A2B9-889195E35A28}" destId="{8296F116-AB6B-CB42-BB81-824C83F285CA}" srcOrd="0" destOrd="0" presId="urn:microsoft.com/office/officeart/2005/8/layout/pyramid1"/>
    <dgm:cxn modelId="{85BF0DEB-8B87-F340-9C7B-26F1218DBC4C}" srcId="{677E16A4-3EEA-EF4C-88B0-54F14BE5A282}" destId="{0B3EC799-B18B-CA47-A15E-C2CA8B61198C}" srcOrd="3" destOrd="0" parTransId="{A747DEEB-71E2-2446-9894-D6F2B2A3652D}" sibTransId="{ACD8F662-4D93-D34A-89AF-22657F7216A1}"/>
    <dgm:cxn modelId="{1926E7ED-C048-7247-BC63-95070A650B57}" type="presOf" srcId="{A8684E5F-9E2C-E742-BCA3-28EB8EEDCAE3}" destId="{1FE16B97-53F9-0E48-A81F-D7A790BBF494}" srcOrd="0" destOrd="2" presId="urn:microsoft.com/office/officeart/2005/8/layout/pyramid1"/>
    <dgm:cxn modelId="{265E63F0-97A9-5F4B-B4FD-CF592F16B075}" type="presOf" srcId="{7BBD9D89-BDD9-6240-9324-B73CC05EEDAE}" destId="{8C6D5558-B008-AB4F-9DCC-30A7DB15B837}" srcOrd="1" destOrd="2" presId="urn:microsoft.com/office/officeart/2005/8/layout/pyramid1"/>
    <dgm:cxn modelId="{C0099AF1-B4A5-C34D-98C5-7EB0B4F9AD51}" type="presOf" srcId="{D753560C-4169-424C-BE67-592B030E881F}" destId="{1FE16B97-53F9-0E48-A81F-D7A790BBF494}" srcOrd="0" destOrd="0" presId="urn:microsoft.com/office/officeart/2005/8/layout/pyramid1"/>
    <dgm:cxn modelId="{AC0445F3-1B18-A14D-BE9B-A5AA1163450C}" type="presOf" srcId="{D5341C83-3EAB-3F49-802C-77324D0E25A8}" destId="{05E0FA8F-8A6C-A248-A008-6BCE717A5688}" srcOrd="0" destOrd="2" presId="urn:microsoft.com/office/officeart/2005/8/layout/pyramid1"/>
    <dgm:cxn modelId="{3F018DCD-9761-3741-9E12-5B5F43B04AF9}" type="presParOf" srcId="{0C8AD359-15EE-8C42-ABF1-35805E3F15AA}" destId="{42E32B8E-8FCB-C543-9D6A-04CF620F5987}" srcOrd="0" destOrd="0" presId="urn:microsoft.com/office/officeart/2005/8/layout/pyramid1"/>
    <dgm:cxn modelId="{953F14B1-CFE0-A74F-B45A-14A1F3AFF6EB}" type="presParOf" srcId="{42E32B8E-8FCB-C543-9D6A-04CF620F5987}" destId="{1FE16B97-53F9-0E48-A81F-D7A790BBF494}" srcOrd="0" destOrd="0" presId="urn:microsoft.com/office/officeart/2005/8/layout/pyramid1"/>
    <dgm:cxn modelId="{8ED455FC-7197-944E-9F4F-6570CAC98826}" type="presParOf" srcId="{42E32B8E-8FCB-C543-9D6A-04CF620F5987}" destId="{2D8CBEFD-DAAD-784A-9654-83632F931DCD}" srcOrd="1" destOrd="0" presId="urn:microsoft.com/office/officeart/2005/8/layout/pyramid1"/>
    <dgm:cxn modelId="{D2BB95A3-F130-4B44-92A5-C41E227630CE}" type="presParOf" srcId="{42E32B8E-8FCB-C543-9D6A-04CF620F5987}" destId="{68969B7C-1BAD-8A42-9CEE-06F9DCC64EBF}" srcOrd="2" destOrd="0" presId="urn:microsoft.com/office/officeart/2005/8/layout/pyramid1"/>
    <dgm:cxn modelId="{ED32451E-BD66-C74B-BF61-44F5B5A81933}" type="presParOf" srcId="{42E32B8E-8FCB-C543-9D6A-04CF620F5987}" destId="{67EFF50E-58CD-A34C-A907-A082EE84D76B}" srcOrd="3" destOrd="0" presId="urn:microsoft.com/office/officeart/2005/8/layout/pyramid1"/>
    <dgm:cxn modelId="{5C17D8B1-16EF-1040-8E03-0AF5C6B55992}" type="presParOf" srcId="{0C8AD359-15EE-8C42-ABF1-35805E3F15AA}" destId="{2EA303AD-9998-0F40-ABFF-B0877133F921}" srcOrd="1" destOrd="0" presId="urn:microsoft.com/office/officeart/2005/8/layout/pyramid1"/>
    <dgm:cxn modelId="{7227C6BB-D154-8041-8BCB-0A1EF5819EFF}" type="presParOf" srcId="{2EA303AD-9998-0F40-ABFF-B0877133F921}" destId="{CD566B67-5A28-994B-8F45-D6C4564EF131}" srcOrd="0" destOrd="0" presId="urn:microsoft.com/office/officeart/2005/8/layout/pyramid1"/>
    <dgm:cxn modelId="{7CFD33BB-6C5E-354D-AFF6-5261B7787A76}" type="presParOf" srcId="{2EA303AD-9998-0F40-ABFF-B0877133F921}" destId="{D5CA88E8-C164-F744-B11D-A2154A22531E}" srcOrd="1" destOrd="0" presId="urn:microsoft.com/office/officeart/2005/8/layout/pyramid1"/>
    <dgm:cxn modelId="{684D0874-4CB7-E240-8821-6F13F920F3B7}" type="presParOf" srcId="{2EA303AD-9998-0F40-ABFF-B0877133F921}" destId="{19DD2463-1E33-604E-836B-D1965160DBEC}" srcOrd="2" destOrd="0" presId="urn:microsoft.com/office/officeart/2005/8/layout/pyramid1"/>
    <dgm:cxn modelId="{7A6B1B2D-116F-8940-8306-A7E27496B2C7}" type="presParOf" srcId="{2EA303AD-9998-0F40-ABFF-B0877133F921}" destId="{F1224766-8316-7041-AA1E-4FB10A542959}" srcOrd="3" destOrd="0" presId="urn:microsoft.com/office/officeart/2005/8/layout/pyramid1"/>
    <dgm:cxn modelId="{7F4F3EC0-DD7D-0F46-964B-A2194B8649ED}" type="presParOf" srcId="{0C8AD359-15EE-8C42-ABF1-35805E3F15AA}" destId="{35F128A8-C41A-3347-A916-DD25C842C3B5}" srcOrd="2" destOrd="0" presId="urn:microsoft.com/office/officeart/2005/8/layout/pyramid1"/>
    <dgm:cxn modelId="{1B2916D4-27D1-9E4C-A552-30ACA8389F8F}" type="presParOf" srcId="{35F128A8-C41A-3347-A916-DD25C842C3B5}" destId="{8B037053-8C05-BC47-B99C-1FD062ED6407}" srcOrd="0" destOrd="0" presId="urn:microsoft.com/office/officeart/2005/8/layout/pyramid1"/>
    <dgm:cxn modelId="{1154BC2C-2FA5-8545-AF35-DD45DCF0E668}" type="presParOf" srcId="{35F128A8-C41A-3347-A916-DD25C842C3B5}" destId="{8C6D5558-B008-AB4F-9DCC-30A7DB15B837}" srcOrd="1" destOrd="0" presId="urn:microsoft.com/office/officeart/2005/8/layout/pyramid1"/>
    <dgm:cxn modelId="{32412CCC-6B4F-A14D-A4C4-53D73131CB4F}" type="presParOf" srcId="{35F128A8-C41A-3347-A916-DD25C842C3B5}" destId="{8296F116-AB6B-CB42-BB81-824C83F285CA}" srcOrd="2" destOrd="0" presId="urn:microsoft.com/office/officeart/2005/8/layout/pyramid1"/>
    <dgm:cxn modelId="{7FD32B50-85FC-324F-9495-7EC88B8B9E51}" type="presParOf" srcId="{35F128A8-C41A-3347-A916-DD25C842C3B5}" destId="{1A295CA6-2466-534A-AF8E-D57D9BD923B2}" srcOrd="3" destOrd="0" presId="urn:microsoft.com/office/officeart/2005/8/layout/pyramid1"/>
    <dgm:cxn modelId="{DF52646E-73F2-604B-8869-FFD183585FA6}" type="presParOf" srcId="{0C8AD359-15EE-8C42-ABF1-35805E3F15AA}" destId="{3333B8F3-9A8B-5649-BB84-F61B4C8A3A5A}" srcOrd="3" destOrd="0" presId="urn:microsoft.com/office/officeart/2005/8/layout/pyramid1"/>
    <dgm:cxn modelId="{C2C0C0EE-843D-4842-A4C3-B85F0F1A7213}" type="presParOf" srcId="{3333B8F3-9A8B-5649-BB84-F61B4C8A3A5A}" destId="{05E0FA8F-8A6C-A248-A008-6BCE717A5688}" srcOrd="0" destOrd="0" presId="urn:microsoft.com/office/officeart/2005/8/layout/pyramid1"/>
    <dgm:cxn modelId="{77EF9E5F-50BD-FD47-B116-ABC4E7CEE18D}" type="presParOf" srcId="{3333B8F3-9A8B-5649-BB84-F61B4C8A3A5A}" destId="{4FFD40EA-F16B-4945-BA83-8F4F4C3C3332}" srcOrd="1" destOrd="0" presId="urn:microsoft.com/office/officeart/2005/8/layout/pyramid1"/>
    <dgm:cxn modelId="{CF8D92BD-6BB1-6D4F-AC86-0A52C364236F}" type="presParOf" srcId="{3333B8F3-9A8B-5649-BB84-F61B4C8A3A5A}" destId="{3D238ACD-6DA3-DC42-828F-419327F8E2FE}" srcOrd="2" destOrd="0" presId="urn:microsoft.com/office/officeart/2005/8/layout/pyramid1"/>
    <dgm:cxn modelId="{93AC1521-819B-9D4B-918E-3FC3F0776032}" type="presParOf" srcId="{3333B8F3-9A8B-5649-BB84-F61B4C8A3A5A}" destId="{926F04E1-6455-DA44-9343-EA1FD11A50A4}"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66152-F589-0945-84D6-471A99DF605E}" type="doc">
      <dgm:prSet loTypeId="urn:microsoft.com/office/officeart/2005/8/layout/pyramid3" loCatId="" qsTypeId="urn:microsoft.com/office/officeart/2005/8/quickstyle/simple1" qsCatId="simple" csTypeId="urn:microsoft.com/office/officeart/2005/8/colors/colorful4" csCatId="colorful" phldr="1"/>
      <dgm:spPr/>
    </dgm:pt>
    <dgm:pt modelId="{C2C335BC-7763-784A-BE1A-A43C52DA0939}">
      <dgm:prSet phldrT="[Text]" custT="1"/>
      <dgm:spPr>
        <a:ln>
          <a:noFill/>
        </a:ln>
      </dgm:spPr>
      <dgm:t>
        <a:bodyPr/>
        <a:lstStyle/>
        <a:p>
          <a:r>
            <a:rPr lang="en-US" sz="1000" dirty="0">
              <a:solidFill>
                <a:schemeClr val="bg1"/>
              </a:solidFill>
              <a:latin typeface="Brandon Grotesque" panose="020B0503020203060202" pitchFamily="34" charset="77"/>
            </a:rPr>
            <a:t>Awareness</a:t>
          </a:r>
        </a:p>
      </dgm:t>
    </dgm:pt>
    <dgm:pt modelId="{F7D667FF-A8F7-734C-A76D-56A03E830180}" type="par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B88F23-E40D-8046-B4E7-8AD934F029AD}" type="sib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6F980D-CBAB-7A44-9F0B-D7ED5D3D907B}">
      <dgm:prSet phldrT="[Text]" custT="1"/>
      <dgm:spPr>
        <a:solidFill>
          <a:schemeClr val="bg1">
            <a:lumMod val="65000"/>
          </a:schemeClr>
        </a:solidFill>
        <a:ln>
          <a:noFill/>
        </a:ln>
      </dgm:spPr>
      <dgm:t>
        <a:bodyPr/>
        <a:lstStyle/>
        <a:p>
          <a:r>
            <a:rPr lang="en-US" sz="1000" dirty="0">
              <a:solidFill>
                <a:schemeClr val="bg1"/>
              </a:solidFill>
              <a:latin typeface="Brandon Grotesque" panose="020B0503020203060202" pitchFamily="34" charset="77"/>
            </a:rPr>
            <a:t>Interest</a:t>
          </a:r>
        </a:p>
      </dgm:t>
    </dgm:pt>
    <dgm:pt modelId="{9B63028D-B9A0-0E48-BCD6-7E08FC918E6C}" type="parTrans" cxnId="{07CBFF5A-3A06-8C40-81B9-A96569B841F8}">
      <dgm:prSet/>
      <dgm:spPr/>
      <dgm:t>
        <a:bodyPr/>
        <a:lstStyle/>
        <a:p>
          <a:endParaRPr lang="en-US" sz="1000">
            <a:solidFill>
              <a:schemeClr val="bg1"/>
            </a:solidFill>
            <a:latin typeface="Brandon Grotesque" panose="020B0503020203060202" pitchFamily="34" charset="77"/>
          </a:endParaRPr>
        </a:p>
      </dgm:t>
    </dgm:pt>
    <dgm:pt modelId="{8BE8ACF3-895F-CD40-AF94-808684D44B78}" type="sibTrans" cxnId="{07CBFF5A-3A06-8C40-81B9-A96569B841F8}">
      <dgm:prSet/>
      <dgm:spPr/>
      <dgm:t>
        <a:bodyPr/>
        <a:lstStyle/>
        <a:p>
          <a:endParaRPr lang="en-US" sz="1000">
            <a:solidFill>
              <a:schemeClr val="bg1"/>
            </a:solidFill>
            <a:latin typeface="Brandon Grotesque" panose="020B0503020203060202" pitchFamily="34" charset="77"/>
          </a:endParaRPr>
        </a:p>
      </dgm:t>
    </dgm:pt>
    <dgm:pt modelId="{9B783AB9-3D79-7941-ACE3-B38CBBC2AEFB}">
      <dgm:prSet phldrT="[Text]" custT="1"/>
      <dgm:spPr>
        <a:solidFill>
          <a:schemeClr val="bg1">
            <a:lumMod val="50000"/>
          </a:schemeClr>
        </a:solidFill>
        <a:ln>
          <a:noFill/>
        </a:ln>
      </dgm:spPr>
      <dgm:t>
        <a:bodyPr/>
        <a:lstStyle/>
        <a:p>
          <a:r>
            <a:rPr lang="en-US" sz="1000" dirty="0">
              <a:solidFill>
                <a:schemeClr val="bg1"/>
              </a:solidFill>
              <a:latin typeface="Brandon Grotesque" panose="020B0503020203060202" pitchFamily="34" charset="77"/>
            </a:rPr>
            <a:t>Action</a:t>
          </a:r>
        </a:p>
        <a:p>
          <a:endParaRPr lang="en-US" sz="1000" dirty="0">
            <a:solidFill>
              <a:schemeClr val="tx1">
                <a:lumMod val="25000"/>
                <a:lumOff val="75000"/>
              </a:schemeClr>
            </a:solidFill>
            <a:latin typeface="Brandon Grotesque" panose="020B0503020203060202" pitchFamily="34" charset="77"/>
          </a:endParaRPr>
        </a:p>
      </dgm:t>
    </dgm:pt>
    <dgm:pt modelId="{00577BB5-816C-3E40-9430-1D1E278F8208}" type="parTrans" cxnId="{F9FA88A1-CEF6-B743-8505-5ECC4489BDF4}">
      <dgm:prSet/>
      <dgm:spPr/>
      <dgm:t>
        <a:bodyPr/>
        <a:lstStyle/>
        <a:p>
          <a:endParaRPr lang="en-US" sz="1000">
            <a:solidFill>
              <a:schemeClr val="bg1"/>
            </a:solidFill>
            <a:latin typeface="Brandon Grotesque" panose="020B0503020203060202" pitchFamily="34" charset="77"/>
          </a:endParaRPr>
        </a:p>
      </dgm:t>
    </dgm:pt>
    <dgm:pt modelId="{30F0D5AA-944C-4440-800C-7E9004B2D332}" type="sibTrans" cxnId="{F9FA88A1-CEF6-B743-8505-5ECC4489BDF4}">
      <dgm:prSet/>
      <dgm:spPr/>
      <dgm:t>
        <a:bodyPr/>
        <a:lstStyle/>
        <a:p>
          <a:endParaRPr lang="en-US" sz="1000">
            <a:solidFill>
              <a:schemeClr val="bg1"/>
            </a:solidFill>
            <a:latin typeface="Brandon Grotesque" panose="020B0503020203060202" pitchFamily="34" charset="77"/>
          </a:endParaRPr>
        </a:p>
      </dgm:t>
    </dgm:pt>
    <dgm:pt modelId="{EC350679-3E3A-0042-9DFE-C9CE9F51F96D}">
      <dgm:prSet phldrT="[Text]" custT="1"/>
      <dgm:spPr>
        <a:solidFill>
          <a:schemeClr val="accent3">
            <a:lumMod val="75000"/>
          </a:schemeClr>
        </a:solidFill>
        <a:ln>
          <a:noFill/>
        </a:ln>
      </dgm:spPr>
      <dgm:t>
        <a:bodyPr/>
        <a:lstStyle/>
        <a:p>
          <a:r>
            <a:rPr lang="en-US" sz="1000" dirty="0">
              <a:solidFill>
                <a:schemeClr val="bg1"/>
              </a:solidFill>
              <a:latin typeface="Brandon Grotesque" panose="020B0503020203060202" pitchFamily="34" charset="77"/>
            </a:rPr>
            <a:t>Knowledge</a:t>
          </a:r>
        </a:p>
      </dgm:t>
    </dgm:pt>
    <dgm:pt modelId="{84ED8F17-F913-AB47-BA12-E5A1586DE1D3}" type="parTrans" cxnId="{987CB325-719B-6643-93E1-164A67CDE475}">
      <dgm:prSet/>
      <dgm:spPr/>
      <dgm:t>
        <a:bodyPr/>
        <a:lstStyle/>
        <a:p>
          <a:endParaRPr lang="en-US" sz="1000">
            <a:solidFill>
              <a:schemeClr val="bg1"/>
            </a:solidFill>
            <a:latin typeface="Brandon Grotesque" panose="020B0503020203060202" pitchFamily="34" charset="77"/>
          </a:endParaRPr>
        </a:p>
      </dgm:t>
    </dgm:pt>
    <dgm:pt modelId="{25CD0BB3-E33A-8546-8062-9F70EBE93498}" type="sibTrans" cxnId="{987CB325-719B-6643-93E1-164A67CDE475}">
      <dgm:prSet/>
      <dgm:spPr/>
      <dgm:t>
        <a:bodyPr/>
        <a:lstStyle/>
        <a:p>
          <a:endParaRPr lang="en-US" sz="1000">
            <a:solidFill>
              <a:schemeClr val="bg1"/>
            </a:solidFill>
            <a:latin typeface="Brandon Grotesque" panose="020B0503020203060202" pitchFamily="34" charset="77"/>
          </a:endParaRPr>
        </a:p>
      </dgm:t>
    </dgm:pt>
    <dgm:pt modelId="{BFDCEBC8-0203-2945-97F2-CC7076AFF343}" type="pres">
      <dgm:prSet presAssocID="{00166152-F589-0945-84D6-471A99DF605E}" presName="Name0" presStyleCnt="0">
        <dgm:presLayoutVars>
          <dgm:dir/>
          <dgm:animLvl val="lvl"/>
          <dgm:resizeHandles val="exact"/>
        </dgm:presLayoutVars>
      </dgm:prSet>
      <dgm:spPr/>
    </dgm:pt>
    <dgm:pt modelId="{36319E82-E39F-A142-8DEF-D76421C89CB3}" type="pres">
      <dgm:prSet presAssocID="{C2C335BC-7763-784A-BE1A-A43C52DA0939}" presName="Name8" presStyleCnt="0"/>
      <dgm:spPr/>
    </dgm:pt>
    <dgm:pt modelId="{80BD31FF-8148-C441-B94F-DD4F986A9369}" type="pres">
      <dgm:prSet presAssocID="{C2C335BC-7763-784A-BE1A-A43C52DA0939}" presName="level" presStyleLbl="node1" presStyleIdx="0" presStyleCnt="4">
        <dgm:presLayoutVars>
          <dgm:chMax val="1"/>
          <dgm:bulletEnabled val="1"/>
        </dgm:presLayoutVars>
      </dgm:prSet>
      <dgm:spPr/>
    </dgm:pt>
    <dgm:pt modelId="{05BCE518-8B77-8F4E-A276-1886B5445451}" type="pres">
      <dgm:prSet presAssocID="{C2C335BC-7763-784A-BE1A-A43C52DA0939}" presName="levelTx" presStyleLbl="revTx" presStyleIdx="0" presStyleCnt="0">
        <dgm:presLayoutVars>
          <dgm:chMax val="1"/>
          <dgm:bulletEnabled val="1"/>
        </dgm:presLayoutVars>
      </dgm:prSet>
      <dgm:spPr/>
    </dgm:pt>
    <dgm:pt modelId="{5990EDD6-7E27-CC42-9A48-7ADE48397B73}" type="pres">
      <dgm:prSet presAssocID="{EC350679-3E3A-0042-9DFE-C9CE9F51F96D}" presName="Name8" presStyleCnt="0"/>
      <dgm:spPr/>
    </dgm:pt>
    <dgm:pt modelId="{D59E7318-BE35-6B4C-B8AB-526295884BE3}" type="pres">
      <dgm:prSet presAssocID="{EC350679-3E3A-0042-9DFE-C9CE9F51F96D}" presName="level" presStyleLbl="node1" presStyleIdx="1" presStyleCnt="4">
        <dgm:presLayoutVars>
          <dgm:chMax val="1"/>
          <dgm:bulletEnabled val="1"/>
        </dgm:presLayoutVars>
      </dgm:prSet>
      <dgm:spPr/>
    </dgm:pt>
    <dgm:pt modelId="{F5354F9B-08D8-DC44-A1F0-9FB90309C34E}" type="pres">
      <dgm:prSet presAssocID="{EC350679-3E3A-0042-9DFE-C9CE9F51F96D}" presName="levelTx" presStyleLbl="revTx" presStyleIdx="0" presStyleCnt="0">
        <dgm:presLayoutVars>
          <dgm:chMax val="1"/>
          <dgm:bulletEnabled val="1"/>
        </dgm:presLayoutVars>
      </dgm:prSet>
      <dgm:spPr/>
    </dgm:pt>
    <dgm:pt modelId="{0771C54D-2556-F749-A673-A6A531284C5C}" type="pres">
      <dgm:prSet presAssocID="{DA6F980D-CBAB-7A44-9F0B-D7ED5D3D907B}" presName="Name8" presStyleCnt="0"/>
      <dgm:spPr/>
    </dgm:pt>
    <dgm:pt modelId="{37BE4147-8217-7D49-AD4C-9A9AEA54A75A}" type="pres">
      <dgm:prSet presAssocID="{DA6F980D-CBAB-7A44-9F0B-D7ED5D3D907B}" presName="level" presStyleLbl="node1" presStyleIdx="2" presStyleCnt="4">
        <dgm:presLayoutVars>
          <dgm:chMax val="1"/>
          <dgm:bulletEnabled val="1"/>
        </dgm:presLayoutVars>
      </dgm:prSet>
      <dgm:spPr/>
    </dgm:pt>
    <dgm:pt modelId="{007D7AB5-9A1C-854B-8D02-AA19B426C879}" type="pres">
      <dgm:prSet presAssocID="{DA6F980D-CBAB-7A44-9F0B-D7ED5D3D907B}" presName="levelTx" presStyleLbl="revTx" presStyleIdx="0" presStyleCnt="0">
        <dgm:presLayoutVars>
          <dgm:chMax val="1"/>
          <dgm:bulletEnabled val="1"/>
        </dgm:presLayoutVars>
      </dgm:prSet>
      <dgm:spPr/>
    </dgm:pt>
    <dgm:pt modelId="{65D6B789-BFA9-EA41-81E9-4B9A4669EC30}" type="pres">
      <dgm:prSet presAssocID="{9B783AB9-3D79-7941-ACE3-B38CBBC2AEFB}" presName="Name8" presStyleCnt="0"/>
      <dgm:spPr/>
    </dgm:pt>
    <dgm:pt modelId="{258CDEBE-E7E1-E94F-941B-37830EEB56CA}" type="pres">
      <dgm:prSet presAssocID="{9B783AB9-3D79-7941-ACE3-B38CBBC2AEFB}" presName="level" presStyleLbl="node1" presStyleIdx="3" presStyleCnt="4" custLinFactNeighborX="0">
        <dgm:presLayoutVars>
          <dgm:chMax val="1"/>
          <dgm:bulletEnabled val="1"/>
        </dgm:presLayoutVars>
      </dgm:prSet>
      <dgm:spPr/>
    </dgm:pt>
    <dgm:pt modelId="{86DB7B60-5053-8247-8905-29D79EF40E5E}" type="pres">
      <dgm:prSet presAssocID="{9B783AB9-3D79-7941-ACE3-B38CBBC2AEFB}" presName="levelTx" presStyleLbl="revTx" presStyleIdx="0" presStyleCnt="0">
        <dgm:presLayoutVars>
          <dgm:chMax val="1"/>
          <dgm:bulletEnabled val="1"/>
        </dgm:presLayoutVars>
      </dgm:prSet>
      <dgm:spPr/>
    </dgm:pt>
  </dgm:ptLst>
  <dgm:cxnLst>
    <dgm:cxn modelId="{987CB325-719B-6643-93E1-164A67CDE475}" srcId="{00166152-F589-0945-84D6-471A99DF605E}" destId="{EC350679-3E3A-0042-9DFE-C9CE9F51F96D}" srcOrd="1" destOrd="0" parTransId="{84ED8F17-F913-AB47-BA12-E5A1586DE1D3}" sibTransId="{25CD0BB3-E33A-8546-8062-9F70EBE93498}"/>
    <dgm:cxn modelId="{D9EABC27-B0AB-DE48-965F-511E8C0C72A1}" type="presOf" srcId="{EC350679-3E3A-0042-9DFE-C9CE9F51F96D}" destId="{D59E7318-BE35-6B4C-B8AB-526295884BE3}" srcOrd="0" destOrd="0" presId="urn:microsoft.com/office/officeart/2005/8/layout/pyramid3"/>
    <dgm:cxn modelId="{07CBFF5A-3A06-8C40-81B9-A96569B841F8}" srcId="{00166152-F589-0945-84D6-471A99DF605E}" destId="{DA6F980D-CBAB-7A44-9F0B-D7ED5D3D907B}" srcOrd="2" destOrd="0" parTransId="{9B63028D-B9A0-0E48-BCD6-7E08FC918E6C}" sibTransId="{8BE8ACF3-895F-CD40-AF94-808684D44B78}"/>
    <dgm:cxn modelId="{CA42B769-6C5E-9C45-A4E8-61E1132E10F9}" type="presOf" srcId="{DA6F980D-CBAB-7A44-9F0B-D7ED5D3D907B}" destId="{007D7AB5-9A1C-854B-8D02-AA19B426C879}" srcOrd="1" destOrd="0" presId="urn:microsoft.com/office/officeart/2005/8/layout/pyramid3"/>
    <dgm:cxn modelId="{B6454F8A-53BB-A849-AB21-AE46BFEB8F29}" type="presOf" srcId="{C2C335BC-7763-784A-BE1A-A43C52DA0939}" destId="{80BD31FF-8148-C441-B94F-DD4F986A9369}" srcOrd="0" destOrd="0" presId="urn:microsoft.com/office/officeart/2005/8/layout/pyramid3"/>
    <dgm:cxn modelId="{78B1F197-16B4-C145-B8E9-696F7C2EB164}" type="presOf" srcId="{C2C335BC-7763-784A-BE1A-A43C52DA0939}" destId="{05BCE518-8B77-8F4E-A276-1886B5445451}" srcOrd="1" destOrd="0" presId="urn:microsoft.com/office/officeart/2005/8/layout/pyramid3"/>
    <dgm:cxn modelId="{DA76439B-AE03-594C-ACE2-E14226F56060}" type="presOf" srcId="{00166152-F589-0945-84D6-471A99DF605E}" destId="{BFDCEBC8-0203-2945-97F2-CC7076AFF343}" srcOrd="0" destOrd="0" presId="urn:microsoft.com/office/officeart/2005/8/layout/pyramid3"/>
    <dgm:cxn modelId="{F9FA88A1-CEF6-B743-8505-5ECC4489BDF4}" srcId="{00166152-F589-0945-84D6-471A99DF605E}" destId="{9B783AB9-3D79-7941-ACE3-B38CBBC2AEFB}" srcOrd="3" destOrd="0" parTransId="{00577BB5-816C-3E40-9430-1D1E278F8208}" sibTransId="{30F0D5AA-944C-4440-800C-7E9004B2D332}"/>
    <dgm:cxn modelId="{BFF65DA9-6C7C-E04D-AB08-7BC0B88BE003}" type="presOf" srcId="{9B783AB9-3D79-7941-ACE3-B38CBBC2AEFB}" destId="{258CDEBE-E7E1-E94F-941B-37830EEB56CA}" srcOrd="0" destOrd="0" presId="urn:microsoft.com/office/officeart/2005/8/layout/pyramid3"/>
    <dgm:cxn modelId="{B6D7ABAF-46D7-C747-91E8-E02B35F3AA43}" type="presOf" srcId="{DA6F980D-CBAB-7A44-9F0B-D7ED5D3D907B}" destId="{37BE4147-8217-7D49-AD4C-9A9AEA54A75A}" srcOrd="0" destOrd="0" presId="urn:microsoft.com/office/officeart/2005/8/layout/pyramid3"/>
    <dgm:cxn modelId="{B3F7F5D6-090F-8C48-AAB5-9C05DA4532FC}" srcId="{00166152-F589-0945-84D6-471A99DF605E}" destId="{C2C335BC-7763-784A-BE1A-A43C52DA0939}" srcOrd="0" destOrd="0" parTransId="{F7D667FF-A8F7-734C-A76D-56A03E830180}" sibTransId="{DAB88F23-E40D-8046-B4E7-8AD934F029AD}"/>
    <dgm:cxn modelId="{ACE69AE6-BA3F-044E-B794-DAA4279B0F7F}" type="presOf" srcId="{EC350679-3E3A-0042-9DFE-C9CE9F51F96D}" destId="{F5354F9B-08D8-DC44-A1F0-9FB90309C34E}" srcOrd="1" destOrd="0" presId="urn:microsoft.com/office/officeart/2005/8/layout/pyramid3"/>
    <dgm:cxn modelId="{454B2BEA-13C3-FF48-B7CA-183599F18E5B}" type="presOf" srcId="{9B783AB9-3D79-7941-ACE3-B38CBBC2AEFB}" destId="{86DB7B60-5053-8247-8905-29D79EF40E5E}" srcOrd="1" destOrd="0" presId="urn:microsoft.com/office/officeart/2005/8/layout/pyramid3"/>
    <dgm:cxn modelId="{1F85BCD5-87D6-1140-8CDD-A45EEAB43AF5}" type="presParOf" srcId="{BFDCEBC8-0203-2945-97F2-CC7076AFF343}" destId="{36319E82-E39F-A142-8DEF-D76421C89CB3}" srcOrd="0" destOrd="0" presId="urn:microsoft.com/office/officeart/2005/8/layout/pyramid3"/>
    <dgm:cxn modelId="{EB7EEB26-2A29-0B4D-92A6-9DA34E881186}" type="presParOf" srcId="{36319E82-E39F-A142-8DEF-D76421C89CB3}" destId="{80BD31FF-8148-C441-B94F-DD4F986A9369}" srcOrd="0" destOrd="0" presId="urn:microsoft.com/office/officeart/2005/8/layout/pyramid3"/>
    <dgm:cxn modelId="{B3484133-AECF-9640-9878-019B5FAD2553}" type="presParOf" srcId="{36319E82-E39F-A142-8DEF-D76421C89CB3}" destId="{05BCE518-8B77-8F4E-A276-1886B5445451}" srcOrd="1" destOrd="0" presId="urn:microsoft.com/office/officeart/2005/8/layout/pyramid3"/>
    <dgm:cxn modelId="{4E40309A-FDEB-9B4D-80D5-9B7E1BB5FF10}" type="presParOf" srcId="{BFDCEBC8-0203-2945-97F2-CC7076AFF343}" destId="{5990EDD6-7E27-CC42-9A48-7ADE48397B73}" srcOrd="1" destOrd="0" presId="urn:microsoft.com/office/officeart/2005/8/layout/pyramid3"/>
    <dgm:cxn modelId="{4E1BC877-15DD-A241-91F8-D2E7A59F6DA1}" type="presParOf" srcId="{5990EDD6-7E27-CC42-9A48-7ADE48397B73}" destId="{D59E7318-BE35-6B4C-B8AB-526295884BE3}" srcOrd="0" destOrd="0" presId="urn:microsoft.com/office/officeart/2005/8/layout/pyramid3"/>
    <dgm:cxn modelId="{DBD93B0A-C6D6-B345-B34F-3D3084F5D24C}" type="presParOf" srcId="{5990EDD6-7E27-CC42-9A48-7ADE48397B73}" destId="{F5354F9B-08D8-DC44-A1F0-9FB90309C34E}" srcOrd="1" destOrd="0" presId="urn:microsoft.com/office/officeart/2005/8/layout/pyramid3"/>
    <dgm:cxn modelId="{8DFF8BD5-1E3B-A645-952B-9F6F4A37F22C}" type="presParOf" srcId="{BFDCEBC8-0203-2945-97F2-CC7076AFF343}" destId="{0771C54D-2556-F749-A673-A6A531284C5C}" srcOrd="2" destOrd="0" presId="urn:microsoft.com/office/officeart/2005/8/layout/pyramid3"/>
    <dgm:cxn modelId="{8CBFE9A9-B470-E54D-8FEE-64510A7F2059}" type="presParOf" srcId="{0771C54D-2556-F749-A673-A6A531284C5C}" destId="{37BE4147-8217-7D49-AD4C-9A9AEA54A75A}" srcOrd="0" destOrd="0" presId="urn:microsoft.com/office/officeart/2005/8/layout/pyramid3"/>
    <dgm:cxn modelId="{639D5A6A-BF0F-8C46-BE41-69D1AFFFBF84}" type="presParOf" srcId="{0771C54D-2556-F749-A673-A6A531284C5C}" destId="{007D7AB5-9A1C-854B-8D02-AA19B426C879}" srcOrd="1" destOrd="0" presId="urn:microsoft.com/office/officeart/2005/8/layout/pyramid3"/>
    <dgm:cxn modelId="{AA362A37-8A1D-5844-8460-014E172A13B1}" type="presParOf" srcId="{BFDCEBC8-0203-2945-97F2-CC7076AFF343}" destId="{65D6B789-BFA9-EA41-81E9-4B9A4669EC30}" srcOrd="3" destOrd="0" presId="urn:microsoft.com/office/officeart/2005/8/layout/pyramid3"/>
    <dgm:cxn modelId="{8FA66617-9540-2949-91F5-B54E460FF33F}" type="presParOf" srcId="{65D6B789-BFA9-EA41-81E9-4B9A4669EC30}" destId="{258CDEBE-E7E1-E94F-941B-37830EEB56CA}" srcOrd="0" destOrd="0" presId="urn:microsoft.com/office/officeart/2005/8/layout/pyramid3"/>
    <dgm:cxn modelId="{61B3D3E7-2C07-234D-9DFA-8AA540D81DAE}" type="presParOf" srcId="{65D6B789-BFA9-EA41-81E9-4B9A4669EC30}" destId="{86DB7B60-5053-8247-8905-29D79EF40E5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6B97-53F9-0E48-A81F-D7A790BBF494}">
      <dsp:nvSpPr>
        <dsp:cNvPr id="0" name=""/>
        <dsp:cNvSpPr/>
      </dsp:nvSpPr>
      <dsp:spPr>
        <a:xfrm rot="10800000">
          <a:off x="2526877" y="0"/>
          <a:ext cx="4905022"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Real Time, Weekly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Proactive Pitching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Media Enquiries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Program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Social Listening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Monitoring</a:t>
          </a:r>
        </a:p>
      </dsp:txBody>
      <dsp:txXfrm rot="10800000">
        <a:off x="3158589" y="0"/>
        <a:ext cx="4273310" cy="1128937"/>
      </dsp:txXfrm>
    </dsp:sp>
    <dsp:sp modelId="{68969B7C-1BAD-8A42-9CEE-06F9DCC64EBF}">
      <dsp:nvSpPr>
        <dsp:cNvPr id="0" name=""/>
        <dsp:cNvSpPr/>
      </dsp:nvSpPr>
      <dsp:spPr>
        <a:xfrm>
          <a:off x="1895153" y="0"/>
          <a:ext cx="1263435" cy="1128937"/>
        </a:xfrm>
        <a:prstGeom prst="trapezoid">
          <a:avLst>
            <a:gd name="adj" fmla="val 5595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Agile</a:t>
          </a:r>
        </a:p>
      </dsp:txBody>
      <dsp:txXfrm>
        <a:off x="1895153" y="0"/>
        <a:ext cx="1263435" cy="1128937"/>
      </dsp:txXfrm>
    </dsp:sp>
    <dsp:sp modelId="{CD566B67-5A28-994B-8F45-D6C4564EF131}">
      <dsp:nvSpPr>
        <dsp:cNvPr id="0" name=""/>
        <dsp:cNvSpPr/>
      </dsp:nvSpPr>
      <dsp:spPr>
        <a:xfrm rot="10800000">
          <a:off x="3158595" y="1128937"/>
          <a:ext cx="4273304"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Quarterly, Monthly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Strategic, Timely Theme</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Aligned Across Channels, PESO Model</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Anchored in News, Data, Content, and/or Event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Supported by Creative</a:t>
          </a:r>
        </a:p>
      </dsp:txBody>
      <dsp:txXfrm rot="10800000">
        <a:off x="3790306" y="1128937"/>
        <a:ext cx="3641593" cy="1128937"/>
      </dsp:txXfrm>
    </dsp:sp>
    <dsp:sp modelId="{19DD2463-1E33-604E-836B-D1965160DBEC}">
      <dsp:nvSpPr>
        <dsp:cNvPr id="0" name=""/>
        <dsp:cNvSpPr/>
      </dsp:nvSpPr>
      <dsp:spPr>
        <a:xfrm>
          <a:off x="1263435" y="1128937"/>
          <a:ext cx="2526871" cy="1128937"/>
        </a:xfrm>
        <a:prstGeom prst="trapezoid">
          <a:avLst>
            <a:gd name="adj" fmla="val 5595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Integrated Campaigns</a:t>
          </a:r>
        </a:p>
      </dsp:txBody>
      <dsp:txXfrm>
        <a:off x="1705638" y="1128937"/>
        <a:ext cx="1642466" cy="1128937"/>
      </dsp:txXfrm>
    </dsp:sp>
    <dsp:sp modelId="{8B037053-8C05-BC47-B99C-1FD062ED6407}">
      <dsp:nvSpPr>
        <dsp:cNvPr id="0" name=""/>
        <dsp:cNvSpPr/>
      </dsp:nvSpPr>
      <dsp:spPr>
        <a:xfrm rot="10800000">
          <a:off x="3790313" y="2257874"/>
          <a:ext cx="3641586"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Year-Round</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Events Calendar</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Seasonal Opportunities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Speakers Bureau, Awards Submissions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SME Alignment + Support</a:t>
          </a:r>
        </a:p>
      </dsp:txBody>
      <dsp:txXfrm rot="10800000">
        <a:off x="4422024" y="2257874"/>
        <a:ext cx="3009875" cy="1128937"/>
      </dsp:txXfrm>
    </dsp:sp>
    <dsp:sp modelId="{8296F116-AB6B-CB42-BB81-824C83F285CA}">
      <dsp:nvSpPr>
        <dsp:cNvPr id="0" name=""/>
        <dsp:cNvSpPr/>
      </dsp:nvSpPr>
      <dsp:spPr>
        <a:xfrm>
          <a:off x="631717" y="2257874"/>
          <a:ext cx="3790306" cy="1128937"/>
        </a:xfrm>
        <a:prstGeom prst="trapezoid">
          <a:avLst>
            <a:gd name="adj" fmla="val 5595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Calendar Programming</a:t>
          </a:r>
        </a:p>
      </dsp:txBody>
      <dsp:txXfrm>
        <a:off x="1295021" y="2257874"/>
        <a:ext cx="2463699" cy="1128937"/>
      </dsp:txXfrm>
    </dsp:sp>
    <dsp:sp modelId="{05E0FA8F-8A6C-A248-A008-6BCE717A5688}">
      <dsp:nvSpPr>
        <dsp:cNvPr id="0" name=""/>
        <dsp:cNvSpPr/>
      </dsp:nvSpPr>
      <dsp:spPr>
        <a:xfrm rot="10800000">
          <a:off x="4422031" y="3386811"/>
          <a:ext cx="3009868"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Annual, Quarterly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Objective-First Planning + Analysis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Audience Insight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Market Data</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Brand Priorities</a:t>
          </a:r>
        </a:p>
      </dsp:txBody>
      <dsp:txXfrm rot="10800000">
        <a:off x="5053742" y="3386811"/>
        <a:ext cx="2378157" cy="1128937"/>
      </dsp:txXfrm>
    </dsp:sp>
    <dsp:sp modelId="{3D238ACD-6DA3-DC42-828F-419327F8E2FE}">
      <dsp:nvSpPr>
        <dsp:cNvPr id="0" name=""/>
        <dsp:cNvSpPr/>
      </dsp:nvSpPr>
      <dsp:spPr>
        <a:xfrm>
          <a:off x="0" y="3386811"/>
          <a:ext cx="5053742" cy="1128937"/>
        </a:xfrm>
        <a:prstGeom prst="trapezoid">
          <a:avLst>
            <a:gd name="adj" fmla="val 55956"/>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Strategic Foundation</a:t>
          </a:r>
        </a:p>
      </dsp:txBody>
      <dsp:txXfrm>
        <a:off x="884404" y="3386811"/>
        <a:ext cx="3284932" cy="1128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D31FF-8148-C441-B94F-DD4F986A9369}">
      <dsp:nvSpPr>
        <dsp:cNvPr id="0" name=""/>
        <dsp:cNvSpPr/>
      </dsp:nvSpPr>
      <dsp:spPr>
        <a:xfrm rot="10800000">
          <a:off x="0" y="0"/>
          <a:ext cx="2744857" cy="1143000"/>
        </a:xfrm>
        <a:prstGeom prst="trapezoid">
          <a:avLst>
            <a:gd name="adj" fmla="val 30018"/>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Awareness</a:t>
          </a:r>
        </a:p>
      </dsp:txBody>
      <dsp:txXfrm rot="-10800000">
        <a:off x="480349" y="0"/>
        <a:ext cx="1784157" cy="1143000"/>
      </dsp:txXfrm>
    </dsp:sp>
    <dsp:sp modelId="{D59E7318-BE35-6B4C-B8AB-526295884BE3}">
      <dsp:nvSpPr>
        <dsp:cNvPr id="0" name=""/>
        <dsp:cNvSpPr/>
      </dsp:nvSpPr>
      <dsp:spPr>
        <a:xfrm rot="10800000">
          <a:off x="343107" y="1143000"/>
          <a:ext cx="2058642" cy="1143000"/>
        </a:xfrm>
        <a:prstGeom prst="trapezoid">
          <a:avLst>
            <a:gd name="adj" fmla="val 30018"/>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Knowledge</a:t>
          </a:r>
        </a:p>
      </dsp:txBody>
      <dsp:txXfrm rot="-10800000">
        <a:off x="703369" y="1143000"/>
        <a:ext cx="1338117" cy="1143000"/>
      </dsp:txXfrm>
    </dsp:sp>
    <dsp:sp modelId="{37BE4147-8217-7D49-AD4C-9A9AEA54A75A}">
      <dsp:nvSpPr>
        <dsp:cNvPr id="0" name=""/>
        <dsp:cNvSpPr/>
      </dsp:nvSpPr>
      <dsp:spPr>
        <a:xfrm rot="10800000">
          <a:off x="686214" y="2286000"/>
          <a:ext cx="1372428" cy="1143000"/>
        </a:xfrm>
        <a:prstGeom prst="trapezoid">
          <a:avLst>
            <a:gd name="adj" fmla="val 30018"/>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Interest</a:t>
          </a:r>
        </a:p>
      </dsp:txBody>
      <dsp:txXfrm rot="-10800000">
        <a:off x="926389" y="2286000"/>
        <a:ext cx="892078" cy="1143000"/>
      </dsp:txXfrm>
    </dsp:sp>
    <dsp:sp modelId="{258CDEBE-E7E1-E94F-941B-37830EEB56CA}">
      <dsp:nvSpPr>
        <dsp:cNvPr id="0" name=""/>
        <dsp:cNvSpPr/>
      </dsp:nvSpPr>
      <dsp:spPr>
        <a:xfrm rot="10800000">
          <a:off x="1029321" y="3429000"/>
          <a:ext cx="686214" cy="1143000"/>
        </a:xfrm>
        <a:prstGeom prst="trapezoid">
          <a:avLst>
            <a:gd name="adj" fmla="val 50000"/>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Action</a:t>
          </a:r>
        </a:p>
        <a:p>
          <a:pPr marL="0" lvl="0" indent="0" algn="ctr" defTabSz="444500">
            <a:lnSpc>
              <a:spcPct val="90000"/>
            </a:lnSpc>
            <a:spcBef>
              <a:spcPct val="0"/>
            </a:spcBef>
            <a:spcAft>
              <a:spcPct val="35000"/>
            </a:spcAft>
            <a:buNone/>
          </a:pPr>
          <a:endParaRPr lang="en-US" sz="1000" kern="1200" dirty="0">
            <a:solidFill>
              <a:schemeClr val="tx1">
                <a:lumMod val="25000"/>
                <a:lumOff val="75000"/>
              </a:schemeClr>
            </a:solidFill>
            <a:latin typeface="Brandon Grotesque" panose="020B0503020203060202" pitchFamily="34" charset="77"/>
          </a:endParaRPr>
        </a:p>
      </dsp:txBody>
      <dsp:txXfrm rot="-10800000">
        <a:off x="1029321" y="3429000"/>
        <a:ext cx="686214"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7/27/20</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7/27/20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325497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15</a:t>
            </a:fld>
            <a:endParaRPr lang="en-US"/>
          </a:p>
        </p:txBody>
      </p:sp>
    </p:spTree>
    <p:extLst>
      <p:ext uri="{BB962C8B-B14F-4D97-AF65-F5344CB8AC3E}">
        <p14:creationId xmlns:p14="http://schemas.microsoft.com/office/powerpoint/2010/main" val="351249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206676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15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20</a:t>
            </a:fld>
            <a:endParaRPr lang="en-US" dirty="0"/>
          </a:p>
        </p:txBody>
      </p:sp>
    </p:spTree>
    <p:extLst>
      <p:ext uri="{BB962C8B-B14F-4D97-AF65-F5344CB8AC3E}">
        <p14:creationId xmlns:p14="http://schemas.microsoft.com/office/powerpoint/2010/main" val="3975319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22</a:t>
            </a:fld>
            <a:endParaRPr lang="en-US" dirty="0"/>
          </a:p>
        </p:txBody>
      </p:sp>
    </p:spTree>
    <p:extLst>
      <p:ext uri="{BB962C8B-B14F-4D97-AF65-F5344CB8AC3E}">
        <p14:creationId xmlns:p14="http://schemas.microsoft.com/office/powerpoint/2010/main" val="982799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23</a:t>
            </a:fld>
            <a:endParaRPr lang="en-US" dirty="0"/>
          </a:p>
        </p:txBody>
      </p:sp>
    </p:spTree>
    <p:extLst>
      <p:ext uri="{BB962C8B-B14F-4D97-AF65-F5344CB8AC3E}">
        <p14:creationId xmlns:p14="http://schemas.microsoft.com/office/powerpoint/2010/main" val="31568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25</a:t>
            </a:fld>
            <a:endParaRPr lang="en-US"/>
          </a:p>
        </p:txBody>
      </p:sp>
    </p:spTree>
    <p:extLst>
      <p:ext uri="{BB962C8B-B14F-4D97-AF65-F5344CB8AC3E}">
        <p14:creationId xmlns:p14="http://schemas.microsoft.com/office/powerpoint/2010/main" val="516846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26</a:t>
            </a:fld>
            <a:endParaRPr lang="en-US" dirty="0"/>
          </a:p>
        </p:txBody>
      </p:sp>
    </p:spTree>
    <p:extLst>
      <p:ext uri="{BB962C8B-B14F-4D97-AF65-F5344CB8AC3E}">
        <p14:creationId xmlns:p14="http://schemas.microsoft.com/office/powerpoint/2010/main" val="3412301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dirty="0"/>
          </a:p>
        </p:txBody>
      </p:sp>
    </p:spTree>
    <p:extLst>
      <p:ext uri="{BB962C8B-B14F-4D97-AF65-F5344CB8AC3E}">
        <p14:creationId xmlns:p14="http://schemas.microsoft.com/office/powerpoint/2010/main" val="396269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Simple Intro Template </a:t>
            </a:r>
            <a:r>
              <a:rPr lang="en-US" dirty="0"/>
              <a:t>is to be used in the following scenarios: </a:t>
            </a:r>
          </a:p>
          <a:p>
            <a:pPr marL="171450" indent="-171450">
              <a:buFontTx/>
              <a:buChar char="-"/>
            </a:pPr>
            <a:r>
              <a:rPr lang="en-US" dirty="0"/>
              <a:t>Sent to prospects asking for an overview of INK</a:t>
            </a:r>
          </a:p>
          <a:p>
            <a:pPr marL="171450" indent="-171450">
              <a:buFontTx/>
              <a:buChar char="-"/>
            </a:pPr>
            <a:r>
              <a:rPr lang="en-US" dirty="0"/>
              <a:t>During an intro call, presented </a:t>
            </a:r>
          </a:p>
          <a:p>
            <a:pPr marL="171450" indent="-171450">
              <a:buFontTx/>
              <a:buChar char="-"/>
            </a:pPr>
            <a:r>
              <a:rPr lang="en-US" dirty="0"/>
              <a:t>Sent to a prospect after an intro call for the prospect to share with team (potentially add in some relevant case studies in this scenario)</a:t>
            </a:r>
          </a:p>
        </p:txBody>
      </p:sp>
      <p:sp>
        <p:nvSpPr>
          <p:cNvPr id="4" name="Slide Number Placeholder 3"/>
          <p:cNvSpPr>
            <a:spLocks noGrp="1"/>
          </p:cNvSpPr>
          <p:nvPr>
            <p:ph type="sldNum" sz="quarter" idx="5"/>
          </p:nvPr>
        </p:nvSpPr>
        <p:spPr/>
        <p:txBody>
          <a:bodyPr/>
          <a:lstStyle/>
          <a:p>
            <a:fld id="{0E53D91B-D0F9-814D-A6B6-CA316CF4A9CE}" type="slidenum">
              <a:rPr lang="en-US" smtClean="0"/>
              <a:t>3</a:t>
            </a:fld>
            <a:endParaRPr lang="en-US"/>
          </a:p>
        </p:txBody>
      </p:sp>
    </p:spTree>
    <p:extLst>
      <p:ext uri="{BB962C8B-B14F-4D97-AF65-F5344CB8AC3E}">
        <p14:creationId xmlns:p14="http://schemas.microsoft.com/office/powerpoint/2010/main" val="299632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29</a:t>
            </a:fld>
            <a:endParaRPr lang="en-US"/>
          </a:p>
        </p:txBody>
      </p:sp>
    </p:spTree>
    <p:extLst>
      <p:ext uri="{BB962C8B-B14F-4D97-AF65-F5344CB8AC3E}">
        <p14:creationId xmlns:p14="http://schemas.microsoft.com/office/powerpoint/2010/main" val="1228990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additional slides section for pitch angle table slide option </a:t>
            </a:r>
          </a:p>
        </p:txBody>
      </p:sp>
      <p:sp>
        <p:nvSpPr>
          <p:cNvPr id="4" name="Slide Number Placeholder 3"/>
          <p:cNvSpPr>
            <a:spLocks noGrp="1"/>
          </p:cNvSpPr>
          <p:nvPr>
            <p:ph type="sldNum" sz="quarter" idx="5"/>
          </p:nvPr>
        </p:nvSpPr>
        <p:spPr/>
        <p:txBody>
          <a:bodyPr/>
          <a:lstStyle/>
          <a:p>
            <a:fld id="{0E53D91B-D0F9-814D-A6B6-CA316CF4A9CE}" type="slidenum">
              <a:rPr lang="en-US" smtClean="0"/>
              <a:t>30</a:t>
            </a:fld>
            <a:endParaRPr lang="en-US"/>
          </a:p>
        </p:txBody>
      </p:sp>
    </p:spTree>
    <p:extLst>
      <p:ext uri="{BB962C8B-B14F-4D97-AF65-F5344CB8AC3E}">
        <p14:creationId xmlns:p14="http://schemas.microsoft.com/office/powerpoint/2010/main" val="138889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of 3 program timeline formatting options</a:t>
            </a:r>
          </a:p>
        </p:txBody>
      </p:sp>
      <p:sp>
        <p:nvSpPr>
          <p:cNvPr id="4" name="Slide Number Placeholder 3"/>
          <p:cNvSpPr>
            <a:spLocks noGrp="1"/>
          </p:cNvSpPr>
          <p:nvPr>
            <p:ph type="sldNum" sz="quarter" idx="10"/>
          </p:nvPr>
        </p:nvSpPr>
        <p:spPr/>
        <p:txBody>
          <a:bodyPr/>
          <a:lstStyle/>
          <a:p>
            <a:fld id="{0E53D91B-D0F9-814D-A6B6-CA316CF4A9CE}" type="slidenum">
              <a:rPr lang="en-US" smtClean="0"/>
              <a:t>31</a:t>
            </a:fld>
            <a:endParaRPr lang="en-US" dirty="0"/>
          </a:p>
        </p:txBody>
      </p:sp>
    </p:spTree>
    <p:extLst>
      <p:ext uri="{BB962C8B-B14F-4D97-AF65-F5344CB8AC3E}">
        <p14:creationId xmlns:p14="http://schemas.microsoft.com/office/powerpoint/2010/main" val="314266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of 3 program timeline formatting options</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32</a:t>
            </a:fld>
            <a:endParaRPr lang="en-US" dirty="0"/>
          </a:p>
        </p:txBody>
      </p:sp>
    </p:spTree>
    <p:extLst>
      <p:ext uri="{BB962C8B-B14F-4D97-AF65-F5344CB8AC3E}">
        <p14:creationId xmlns:p14="http://schemas.microsoft.com/office/powerpoint/2010/main" val="1899286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of 3 program timeline formatting options</a:t>
            </a:r>
          </a:p>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33</a:t>
            </a:fld>
            <a:endParaRPr lang="en-US" dirty="0"/>
          </a:p>
        </p:txBody>
      </p:sp>
    </p:spTree>
    <p:extLst>
      <p:ext uri="{BB962C8B-B14F-4D97-AF65-F5344CB8AC3E}">
        <p14:creationId xmlns:p14="http://schemas.microsoft.com/office/powerpoint/2010/main" val="3320564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Clr>
                <a:schemeClr val="dk1"/>
              </a:buClr>
              <a:buSzPts val="978"/>
            </a:pPr>
            <a:endParaRPr lang="en-US" sz="1200" b="0" i="0" u="none" strike="noStrike" cap="none" dirty="0">
              <a:latin typeface="Brandon Grotesque" panose="020B0503020203060202" pitchFamily="34" charset="77"/>
              <a:ea typeface="Arial"/>
              <a:cs typeface="Arial"/>
              <a:sym typeface="Arial"/>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34</a:t>
            </a:fld>
            <a:endParaRPr lang="en-US" dirty="0"/>
          </a:p>
        </p:txBody>
      </p:sp>
    </p:spTree>
    <p:extLst>
      <p:ext uri="{BB962C8B-B14F-4D97-AF65-F5344CB8AC3E}">
        <p14:creationId xmlns:p14="http://schemas.microsoft.com/office/powerpoint/2010/main" val="2097176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35</a:t>
            </a:fld>
            <a:endParaRPr lang="en-US"/>
          </a:p>
        </p:txBody>
      </p:sp>
    </p:spTree>
    <p:extLst>
      <p:ext uri="{BB962C8B-B14F-4D97-AF65-F5344CB8AC3E}">
        <p14:creationId xmlns:p14="http://schemas.microsoft.com/office/powerpoint/2010/main" val="1694334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36</a:t>
            </a:fld>
            <a:endParaRPr lang="en-US" dirty="0"/>
          </a:p>
        </p:txBody>
      </p:sp>
    </p:spTree>
    <p:extLst>
      <p:ext uri="{BB962C8B-B14F-4D97-AF65-F5344CB8AC3E}">
        <p14:creationId xmlns:p14="http://schemas.microsoft.com/office/powerpoint/2010/main" val="1042634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37</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38</a:t>
            </a:fld>
            <a:endParaRPr lang="en-US" dirty="0"/>
          </a:p>
        </p:txBody>
      </p:sp>
    </p:spTree>
    <p:extLst>
      <p:ext uri="{BB962C8B-B14F-4D97-AF65-F5344CB8AC3E}">
        <p14:creationId xmlns:p14="http://schemas.microsoft.com/office/powerpoint/2010/main" val="278598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3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1/3</a:t>
            </a:r>
          </a:p>
        </p:txBody>
      </p:sp>
      <p:sp>
        <p:nvSpPr>
          <p:cNvPr id="4" name="Slide Number Placeholder 3"/>
          <p:cNvSpPr>
            <a:spLocks noGrp="1"/>
          </p:cNvSpPr>
          <p:nvPr>
            <p:ph type="sldNum" sz="quarter" idx="5"/>
          </p:nvPr>
        </p:nvSpPr>
        <p:spPr/>
        <p:txBody>
          <a:bodyPr/>
          <a:lstStyle/>
          <a:p>
            <a:fld id="{0E53D91B-D0F9-814D-A6B6-CA316CF4A9CE}" type="slidenum">
              <a:rPr lang="en-US" smtClean="0"/>
              <a:t>39</a:t>
            </a:fld>
            <a:endParaRPr lang="en-US"/>
          </a:p>
        </p:txBody>
      </p:sp>
    </p:spTree>
    <p:extLst>
      <p:ext uri="{BB962C8B-B14F-4D97-AF65-F5344CB8AC3E}">
        <p14:creationId xmlns:p14="http://schemas.microsoft.com/office/powerpoint/2010/main" val="725036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2/3</a:t>
            </a:r>
          </a:p>
        </p:txBody>
      </p:sp>
      <p:sp>
        <p:nvSpPr>
          <p:cNvPr id="4" name="Slide Number Placeholder 3"/>
          <p:cNvSpPr>
            <a:spLocks noGrp="1"/>
          </p:cNvSpPr>
          <p:nvPr>
            <p:ph type="sldNum" sz="quarter" idx="5"/>
          </p:nvPr>
        </p:nvSpPr>
        <p:spPr/>
        <p:txBody>
          <a:bodyPr/>
          <a:lstStyle/>
          <a:p>
            <a:fld id="{0E53D91B-D0F9-814D-A6B6-CA316CF4A9CE}" type="slidenum">
              <a:rPr lang="en-US" smtClean="0"/>
              <a:t>40</a:t>
            </a:fld>
            <a:endParaRPr lang="en-US" dirty="0"/>
          </a:p>
        </p:txBody>
      </p:sp>
    </p:spTree>
    <p:extLst>
      <p:ext uri="{BB962C8B-B14F-4D97-AF65-F5344CB8AC3E}">
        <p14:creationId xmlns:p14="http://schemas.microsoft.com/office/powerpoint/2010/main" val="36447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3/3</a:t>
            </a:r>
          </a:p>
        </p:txBody>
      </p:sp>
      <p:sp>
        <p:nvSpPr>
          <p:cNvPr id="4" name="Slide Number Placeholder 3"/>
          <p:cNvSpPr>
            <a:spLocks noGrp="1"/>
          </p:cNvSpPr>
          <p:nvPr>
            <p:ph type="sldNum" sz="quarter" idx="5"/>
          </p:nvPr>
        </p:nvSpPr>
        <p:spPr/>
        <p:txBody>
          <a:bodyPr/>
          <a:lstStyle/>
          <a:p>
            <a:fld id="{0E53D91B-D0F9-814D-A6B6-CA316CF4A9CE}" type="slidenum">
              <a:rPr lang="en-US" smtClean="0"/>
              <a:t>41</a:t>
            </a:fld>
            <a:endParaRPr lang="en-US" dirty="0"/>
          </a:p>
        </p:txBody>
      </p:sp>
    </p:spTree>
    <p:extLst>
      <p:ext uri="{BB962C8B-B14F-4D97-AF65-F5344CB8AC3E}">
        <p14:creationId xmlns:p14="http://schemas.microsoft.com/office/powerpoint/2010/main" val="1907204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43</a:t>
            </a:fld>
            <a:endParaRPr lang="en-US"/>
          </a:p>
        </p:txBody>
      </p:sp>
    </p:spTree>
    <p:extLst>
      <p:ext uri="{BB962C8B-B14F-4D97-AF65-F5344CB8AC3E}">
        <p14:creationId xmlns:p14="http://schemas.microsoft.com/office/powerpoint/2010/main" val="3643414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45</a:t>
            </a:fld>
            <a:endParaRPr lang="en-US" dirty="0"/>
          </a:p>
        </p:txBody>
      </p:sp>
    </p:spTree>
    <p:extLst>
      <p:ext uri="{BB962C8B-B14F-4D97-AF65-F5344CB8AC3E}">
        <p14:creationId xmlns:p14="http://schemas.microsoft.com/office/powerpoint/2010/main" val="3138864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46</a:t>
            </a:fld>
            <a:endParaRPr lang="en-US" dirty="0"/>
          </a:p>
        </p:txBody>
      </p:sp>
    </p:spTree>
    <p:extLst>
      <p:ext uri="{BB962C8B-B14F-4D97-AF65-F5344CB8AC3E}">
        <p14:creationId xmlns:p14="http://schemas.microsoft.com/office/powerpoint/2010/main" val="2906791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47</a:t>
            </a:fld>
            <a:endParaRPr lang="en-US" dirty="0"/>
          </a:p>
        </p:txBody>
      </p:sp>
    </p:spTree>
    <p:extLst>
      <p:ext uri="{BB962C8B-B14F-4D97-AF65-F5344CB8AC3E}">
        <p14:creationId xmlns:p14="http://schemas.microsoft.com/office/powerpoint/2010/main" val="1338804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48</a:t>
            </a:fld>
            <a:endParaRPr lang="en-US" dirty="0"/>
          </a:p>
        </p:txBody>
      </p:sp>
    </p:spTree>
    <p:extLst>
      <p:ext uri="{BB962C8B-B14F-4D97-AF65-F5344CB8AC3E}">
        <p14:creationId xmlns:p14="http://schemas.microsoft.com/office/powerpoint/2010/main" val="3527862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49</a:t>
            </a:fld>
            <a:endParaRPr lang="en-US" dirty="0"/>
          </a:p>
        </p:txBody>
      </p:sp>
    </p:spTree>
    <p:extLst>
      <p:ext uri="{BB962C8B-B14F-4D97-AF65-F5344CB8AC3E}">
        <p14:creationId xmlns:p14="http://schemas.microsoft.com/office/powerpoint/2010/main" val="281367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a:t>
            </a:fld>
            <a:endParaRPr lang="en-US"/>
          </a:p>
        </p:txBody>
      </p:sp>
    </p:spTree>
    <p:extLst>
      <p:ext uri="{BB962C8B-B14F-4D97-AF65-F5344CB8AC3E}">
        <p14:creationId xmlns:p14="http://schemas.microsoft.com/office/powerpoint/2010/main" val="150601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50</a:t>
            </a:fld>
            <a:endParaRPr lang="en-US" dirty="0"/>
          </a:p>
        </p:txBody>
      </p:sp>
    </p:spTree>
    <p:extLst>
      <p:ext uri="{BB962C8B-B14F-4D97-AF65-F5344CB8AC3E}">
        <p14:creationId xmlns:p14="http://schemas.microsoft.com/office/powerpoint/2010/main" val="2208836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51</a:t>
            </a:fld>
            <a:endParaRPr lang="en-US"/>
          </a:p>
        </p:txBody>
      </p:sp>
    </p:spTree>
    <p:extLst>
      <p:ext uri="{BB962C8B-B14F-4D97-AF65-F5344CB8AC3E}">
        <p14:creationId xmlns:p14="http://schemas.microsoft.com/office/powerpoint/2010/main" val="40002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52</a:t>
            </a:fld>
            <a:endParaRPr lang="en-US" dirty="0"/>
          </a:p>
        </p:txBody>
      </p:sp>
    </p:spTree>
    <p:extLst>
      <p:ext uri="{BB962C8B-B14F-4D97-AF65-F5344CB8AC3E}">
        <p14:creationId xmlns:p14="http://schemas.microsoft.com/office/powerpoint/2010/main" val="137506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53</a:t>
            </a:fld>
            <a:endParaRPr lang="en-US"/>
          </a:p>
        </p:txBody>
      </p:sp>
    </p:spTree>
    <p:extLst>
      <p:ext uri="{BB962C8B-B14F-4D97-AF65-F5344CB8AC3E}">
        <p14:creationId xmlns:p14="http://schemas.microsoft.com/office/powerpoint/2010/main" val="6471440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58</a:t>
            </a:fld>
            <a:endParaRPr lang="en-US"/>
          </a:p>
        </p:txBody>
      </p:sp>
    </p:spTree>
    <p:extLst>
      <p:ext uri="{BB962C8B-B14F-4D97-AF65-F5344CB8AC3E}">
        <p14:creationId xmlns:p14="http://schemas.microsoft.com/office/powerpoint/2010/main" val="1956532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59</a:t>
            </a:fld>
            <a:endParaRPr lang="en-US"/>
          </a:p>
        </p:txBody>
      </p:sp>
    </p:spTree>
    <p:extLst>
      <p:ext uri="{BB962C8B-B14F-4D97-AF65-F5344CB8AC3E}">
        <p14:creationId xmlns:p14="http://schemas.microsoft.com/office/powerpoint/2010/main" val="2361167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60</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E53D91B-D0F9-814D-A6B6-CA316CF4A9CE}" type="slidenum">
              <a:rPr lang="en-US" smtClean="0"/>
              <a:t>61</a:t>
            </a:fld>
            <a:endParaRPr lang="en-US" dirty="0"/>
          </a:p>
        </p:txBody>
      </p:sp>
    </p:spTree>
    <p:extLst>
      <p:ext uri="{BB962C8B-B14F-4D97-AF65-F5344CB8AC3E}">
        <p14:creationId xmlns:p14="http://schemas.microsoft.com/office/powerpoint/2010/main" val="3526323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63</a:t>
            </a:fld>
            <a:endParaRPr lang="en-US"/>
          </a:p>
        </p:txBody>
      </p:sp>
    </p:spTree>
    <p:extLst>
      <p:ext uri="{BB962C8B-B14F-4D97-AF65-F5344CB8AC3E}">
        <p14:creationId xmlns:p14="http://schemas.microsoft.com/office/powerpoint/2010/main" val="2069560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64</a:t>
            </a:fld>
            <a:endParaRPr lang="en-US" dirty="0"/>
          </a:p>
        </p:txBody>
      </p:sp>
    </p:spTree>
    <p:extLst>
      <p:ext uri="{BB962C8B-B14F-4D97-AF65-F5344CB8AC3E}">
        <p14:creationId xmlns:p14="http://schemas.microsoft.com/office/powerpoint/2010/main" val="28835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dirty="0"/>
          </a:p>
        </p:txBody>
      </p:sp>
    </p:spTree>
    <p:extLst>
      <p:ext uri="{BB962C8B-B14F-4D97-AF65-F5344CB8AC3E}">
        <p14:creationId xmlns:p14="http://schemas.microsoft.com/office/powerpoint/2010/main" val="33953533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framework can also work for thought leadership angles – see following slide. </a:t>
            </a:r>
          </a:p>
        </p:txBody>
      </p:sp>
      <p:sp>
        <p:nvSpPr>
          <p:cNvPr id="4" name="Slide Number Placeholder 3"/>
          <p:cNvSpPr>
            <a:spLocks noGrp="1"/>
          </p:cNvSpPr>
          <p:nvPr>
            <p:ph type="sldNum" sz="quarter" idx="5"/>
          </p:nvPr>
        </p:nvSpPr>
        <p:spPr/>
        <p:txBody>
          <a:bodyPr/>
          <a:lstStyle/>
          <a:p>
            <a:fld id="{0E53D91B-D0F9-814D-A6B6-CA316CF4A9CE}" type="slidenum">
              <a:rPr lang="en-US" smtClean="0"/>
              <a:t>65</a:t>
            </a:fld>
            <a:endParaRPr lang="en-US" dirty="0"/>
          </a:p>
        </p:txBody>
      </p:sp>
    </p:spTree>
    <p:extLst>
      <p:ext uri="{BB962C8B-B14F-4D97-AF65-F5344CB8AC3E}">
        <p14:creationId xmlns:p14="http://schemas.microsoft.com/office/powerpoint/2010/main" val="1129087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66</a:t>
            </a:fld>
            <a:endParaRPr lang="en-US" dirty="0"/>
          </a:p>
        </p:txBody>
      </p:sp>
    </p:spTree>
    <p:extLst>
      <p:ext uri="{BB962C8B-B14F-4D97-AF65-F5344CB8AC3E}">
        <p14:creationId xmlns:p14="http://schemas.microsoft.com/office/powerpoint/2010/main" val="94277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67</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68</a:t>
            </a:fld>
            <a:endParaRPr lang="en-US"/>
          </a:p>
        </p:txBody>
      </p:sp>
    </p:spTree>
    <p:extLst>
      <p:ext uri="{BB962C8B-B14F-4D97-AF65-F5344CB8AC3E}">
        <p14:creationId xmlns:p14="http://schemas.microsoft.com/office/powerpoint/2010/main" val="3035447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1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57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71</a:t>
            </a:fld>
            <a:endParaRPr lang="en-US" dirty="0"/>
          </a:p>
        </p:txBody>
      </p:sp>
    </p:spTree>
    <p:extLst>
      <p:ext uri="{BB962C8B-B14F-4D97-AF65-F5344CB8AC3E}">
        <p14:creationId xmlns:p14="http://schemas.microsoft.com/office/powerpoint/2010/main" val="27714311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72</a:t>
            </a:fld>
            <a:endParaRPr lang="en-US"/>
          </a:p>
        </p:txBody>
      </p:sp>
    </p:spTree>
    <p:extLst>
      <p:ext uri="{BB962C8B-B14F-4D97-AF65-F5344CB8AC3E}">
        <p14:creationId xmlns:p14="http://schemas.microsoft.com/office/powerpoint/2010/main" val="12085252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94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74</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[STARR]</a:t>
            </a:r>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dirty="0"/>
          </a:p>
        </p:txBody>
      </p:sp>
    </p:spTree>
    <p:extLst>
      <p:ext uri="{BB962C8B-B14F-4D97-AF65-F5344CB8AC3E}">
        <p14:creationId xmlns:p14="http://schemas.microsoft.com/office/powerpoint/2010/main" val="2510752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75</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76</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77</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78</a:t>
            </a:fld>
            <a:endParaRPr lang="en-US"/>
          </a:p>
        </p:txBody>
      </p:sp>
    </p:spTree>
    <p:extLst>
      <p:ext uri="{BB962C8B-B14F-4D97-AF65-F5344CB8AC3E}">
        <p14:creationId xmlns:p14="http://schemas.microsoft.com/office/powerpoint/2010/main" val="4283965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using a slide like the above that uses charts that build to talk through any industry landscape research/findings during the pitch</a:t>
            </a:r>
          </a:p>
        </p:txBody>
      </p:sp>
      <p:sp>
        <p:nvSpPr>
          <p:cNvPr id="4" name="Slide Number Placeholder 3"/>
          <p:cNvSpPr>
            <a:spLocks noGrp="1"/>
          </p:cNvSpPr>
          <p:nvPr>
            <p:ph type="sldNum" sz="quarter" idx="5"/>
          </p:nvPr>
        </p:nvSpPr>
        <p:spPr/>
        <p:txBody>
          <a:bodyPr/>
          <a:lstStyle/>
          <a:p>
            <a:fld id="{0E53D91B-D0F9-814D-A6B6-CA316CF4A9CE}" type="slidenum">
              <a:rPr lang="en-US" smtClean="0"/>
              <a:t>80</a:t>
            </a:fld>
            <a:endParaRPr lang="en-US" dirty="0"/>
          </a:p>
        </p:txBody>
      </p:sp>
    </p:spTree>
    <p:extLst>
      <p:ext uri="{BB962C8B-B14F-4D97-AF65-F5344CB8AC3E}">
        <p14:creationId xmlns:p14="http://schemas.microsoft.com/office/powerpoint/2010/main" val="3209211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81</a:t>
            </a:fld>
            <a:endParaRPr lang="en-US" dirty="0"/>
          </a:p>
        </p:txBody>
      </p:sp>
    </p:spTree>
    <p:extLst>
      <p:ext uri="{BB962C8B-B14F-4D97-AF65-F5344CB8AC3E}">
        <p14:creationId xmlns:p14="http://schemas.microsoft.com/office/powerpoint/2010/main" val="779735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AS/GM</a:t>
            </a:r>
          </a:p>
        </p:txBody>
      </p:sp>
      <p:sp>
        <p:nvSpPr>
          <p:cNvPr id="4" name="Slide Number Placeholder 3"/>
          <p:cNvSpPr>
            <a:spLocks noGrp="1"/>
          </p:cNvSpPr>
          <p:nvPr>
            <p:ph type="sldNum" sz="quarter" idx="5"/>
          </p:nvPr>
        </p:nvSpPr>
        <p:spPr/>
        <p:txBody>
          <a:bodyPr/>
          <a:lstStyle/>
          <a:p>
            <a:fld id="{0E53D91B-D0F9-814D-A6B6-CA316CF4A9CE}" type="slidenum">
              <a:rPr lang="en-US" smtClean="0"/>
              <a:t>82</a:t>
            </a:fld>
            <a:endParaRPr lang="en-US" dirty="0"/>
          </a:p>
        </p:txBody>
      </p:sp>
    </p:spTree>
    <p:extLst>
      <p:ext uri="{BB962C8B-B14F-4D97-AF65-F5344CB8AC3E}">
        <p14:creationId xmlns:p14="http://schemas.microsoft.com/office/powerpoint/2010/main" val="3968360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JH</a:t>
            </a:r>
          </a:p>
        </p:txBody>
      </p:sp>
      <p:sp>
        <p:nvSpPr>
          <p:cNvPr id="4" name="Slide Number Placeholder 3"/>
          <p:cNvSpPr>
            <a:spLocks noGrp="1"/>
          </p:cNvSpPr>
          <p:nvPr>
            <p:ph type="sldNum" sz="quarter" idx="5"/>
          </p:nvPr>
        </p:nvSpPr>
        <p:spPr/>
        <p:txBody>
          <a:bodyPr/>
          <a:lstStyle/>
          <a:p>
            <a:fld id="{0E53D91B-D0F9-814D-A6B6-CA316CF4A9CE}" type="slidenum">
              <a:rPr lang="en-US" smtClean="0"/>
              <a:t>83</a:t>
            </a:fld>
            <a:endParaRPr lang="en-US" dirty="0"/>
          </a:p>
        </p:txBody>
      </p:sp>
    </p:spTree>
    <p:extLst>
      <p:ext uri="{BB962C8B-B14F-4D97-AF65-F5344CB8AC3E}">
        <p14:creationId xmlns:p14="http://schemas.microsoft.com/office/powerpoint/2010/main" val="2872759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p>
        </p:txBody>
      </p:sp>
      <p:sp>
        <p:nvSpPr>
          <p:cNvPr id="4" name="Slide Number Placeholder 3"/>
          <p:cNvSpPr>
            <a:spLocks noGrp="1"/>
          </p:cNvSpPr>
          <p:nvPr>
            <p:ph type="sldNum" sz="quarter" idx="5"/>
          </p:nvPr>
        </p:nvSpPr>
        <p:spPr/>
        <p:txBody>
          <a:bodyPr/>
          <a:lstStyle/>
          <a:p>
            <a:fld id="{0E53D91B-D0F9-814D-A6B6-CA316CF4A9CE}" type="slidenum">
              <a:rPr lang="en-US" smtClean="0"/>
              <a:t>84</a:t>
            </a:fld>
            <a:endParaRPr lang="en-US" dirty="0"/>
          </a:p>
        </p:txBody>
      </p:sp>
    </p:spTree>
    <p:extLst>
      <p:ext uri="{BB962C8B-B14F-4D97-AF65-F5344CB8AC3E}">
        <p14:creationId xmlns:p14="http://schemas.microsoft.com/office/powerpoint/2010/main" val="34661482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85</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497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87</a:t>
            </a:fld>
            <a:endParaRPr lang="en-US"/>
          </a:p>
        </p:txBody>
      </p:sp>
    </p:spTree>
    <p:extLst>
      <p:ext uri="{BB962C8B-B14F-4D97-AF65-F5344CB8AC3E}">
        <p14:creationId xmlns:p14="http://schemas.microsoft.com/office/powerpoint/2010/main" val="25676194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101</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102</a:t>
            </a:fld>
            <a:endParaRPr lang="en-US"/>
          </a:p>
        </p:txBody>
      </p:sp>
    </p:spTree>
    <p:extLst>
      <p:ext uri="{BB962C8B-B14F-4D97-AF65-F5344CB8AC3E}">
        <p14:creationId xmlns:p14="http://schemas.microsoft.com/office/powerpoint/2010/main" val="531478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103</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104</a:t>
            </a:fld>
            <a:endParaRPr lang="en-US"/>
          </a:p>
        </p:txBody>
      </p:sp>
    </p:spTree>
    <p:extLst>
      <p:ext uri="{BB962C8B-B14F-4D97-AF65-F5344CB8AC3E}">
        <p14:creationId xmlns:p14="http://schemas.microsoft.com/office/powerpoint/2010/main" val="2990096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11</a:t>
            </a:fld>
            <a:endParaRPr lang="en-US"/>
          </a:p>
        </p:txBody>
      </p:sp>
    </p:spTree>
    <p:extLst>
      <p:ext uri="{BB962C8B-B14F-4D97-AF65-F5344CB8AC3E}">
        <p14:creationId xmlns:p14="http://schemas.microsoft.com/office/powerpoint/2010/main" val="149551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12</a:t>
            </a:fld>
            <a:endParaRPr lang="en-US" dirty="0"/>
          </a:p>
        </p:txBody>
      </p:sp>
    </p:spTree>
    <p:extLst>
      <p:ext uri="{BB962C8B-B14F-4D97-AF65-F5344CB8AC3E}">
        <p14:creationId xmlns:p14="http://schemas.microsoft.com/office/powerpoint/2010/main" val="2196716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7/27/20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7/27/20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7/27/20</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7/27/20</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7/27/20</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dirty="0"/>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dirty="0"/>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2882082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Main Title and Content">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7/27/20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AEB8ED-82D0-7C43-A237-C8FD7EC2712B}"/>
              </a:ext>
            </a:extLst>
          </p:cNvPr>
          <p:cNvCxnSpPr>
            <a:cxnSpLocks/>
          </p:cNvCxnSpPr>
          <p:nvPr userDrawn="1"/>
        </p:nvCxnSpPr>
        <p:spPr>
          <a:xfrm>
            <a:off x="4884224" y="555516"/>
            <a:ext cx="158499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539443"/>
            <a:ext cx="3987395" cy="849525"/>
          </a:xfrm>
        </p:spPr>
        <p:txBody>
          <a:bodyPr anchor="ctr"/>
          <a:lstStyle>
            <a:lvl1pPr>
              <a:lnSpc>
                <a:spcPts val="3600"/>
              </a:lnSpc>
              <a:defRPr>
                <a:solidFill>
                  <a:schemeClr val="bg1"/>
                </a:solidFill>
              </a:defRPr>
            </a:lvl1pPr>
          </a:lstStyle>
          <a:p>
            <a:r>
              <a:rPr lang="en-US" dirty="0"/>
              <a:t>HEADLINE LEAGUE GOTHIC 32PT</a:t>
            </a:r>
            <a:br>
              <a:rPr lang="en-US" dirty="0"/>
            </a:br>
            <a:r>
              <a:rPr lang="en-US" dirty="0"/>
              <a:t>SECOND LINE GOES HERE</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4884223" y="789888"/>
            <a:ext cx="5984881" cy="782369"/>
          </a:xfrm>
        </p:spPr>
        <p:txBody>
          <a:bodyPr anchor="t" anchorCtr="0"/>
          <a:lstStyle>
            <a:lvl1pPr marL="0" indent="0" algn="l">
              <a:buNone/>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extLst>
      <p:ext uri="{BB962C8B-B14F-4D97-AF65-F5344CB8AC3E}">
        <p14:creationId xmlns:p14="http://schemas.microsoft.com/office/powerpoint/2010/main" val="30372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7/27/20</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 id="2147483749" r:id="rId22"/>
    <p:sldLayoutId id="2147483750" r:id="rId23"/>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tiff"/><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tiff"/><Relationship Id="rId7"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19.xml"/><Relationship Id="rId6" Type="http://schemas.openxmlformats.org/officeDocument/2006/relationships/image" Target="../media/image121.tiff"/><Relationship Id="rId5" Type="http://schemas.openxmlformats.org/officeDocument/2006/relationships/image" Target="../media/image120.tiff"/><Relationship Id="rId4" Type="http://schemas.openxmlformats.org/officeDocument/2006/relationships/image" Target="../media/image119.tiff"/></Relationships>
</file>

<file path=ppt/slides/_rels/slide104.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notesSlide" Target="../notesSlides/notesSlide74.xml"/><Relationship Id="rId1" Type="http://schemas.openxmlformats.org/officeDocument/2006/relationships/slideLayout" Target="../slideLayouts/slideLayout23.xml"/><Relationship Id="rId6" Type="http://schemas.openxmlformats.org/officeDocument/2006/relationships/image" Target="../media/image127.tiff"/><Relationship Id="rId5" Type="http://schemas.openxmlformats.org/officeDocument/2006/relationships/image" Target="../media/image126.tiff"/><Relationship Id="rId4" Type="http://schemas.openxmlformats.org/officeDocument/2006/relationships/image" Target="../media/image125.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3.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tiff"/><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14.xml"/><Relationship Id="rId16"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38.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37.svg"/><Relationship Id="rId9" Type="http://schemas.openxmlformats.org/officeDocument/2006/relationships/image" Target="../media/image24.png"/><Relationship Id="rId14" Type="http://schemas.openxmlformats.org/officeDocument/2006/relationships/image" Target="../media/image29.tiff"/></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8.JPG"/><Relationship Id="rId5" Type="http://schemas.openxmlformats.org/officeDocument/2006/relationships/image" Target="../media/image47.jpe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tiff"/><Relationship Id="rId18" Type="http://schemas.openxmlformats.org/officeDocument/2006/relationships/hyperlink" Target="https://www.google.com/search?q=forrester+logo&amp;tbm=isch&amp;chips=q:forrester+logo,g_1:transparent:JkkLh464UaI%3D&amp;bih=704&amp;biw=1382&amp;hl=en&amp;ved=2ahUKEwiFgavIx_XoAhXMHKwKHcm-BhoQ4lYoAHoECAEQFQ" TargetMode="External"/><Relationship Id="rId3" Type="http://schemas.openxmlformats.org/officeDocument/2006/relationships/image" Target="../media/image52.jp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tiff"/><Relationship Id="rId2" Type="http://schemas.openxmlformats.org/officeDocument/2006/relationships/notesSlide" Target="../notesSlides/notesSlide37.xml"/><Relationship Id="rId16" Type="http://schemas.openxmlformats.org/officeDocument/2006/relationships/image" Target="../media/image65.tiff"/><Relationship Id="rId20" Type="http://schemas.openxmlformats.org/officeDocument/2006/relationships/image" Target="../media/image68.tiff"/><Relationship Id="rId1" Type="http://schemas.openxmlformats.org/officeDocument/2006/relationships/slideLayout" Target="../slideLayouts/slideLayout19.xml"/><Relationship Id="rId6" Type="http://schemas.openxmlformats.org/officeDocument/2006/relationships/image" Target="../media/image55.jpg"/><Relationship Id="rId11" Type="http://schemas.openxmlformats.org/officeDocument/2006/relationships/image" Target="../media/image60.png"/><Relationship Id="rId5" Type="http://schemas.openxmlformats.org/officeDocument/2006/relationships/image" Target="../media/image54.jpeg"/><Relationship Id="rId15" Type="http://schemas.openxmlformats.org/officeDocument/2006/relationships/image" Target="../media/image64.tiff"/><Relationship Id="rId10" Type="http://schemas.openxmlformats.org/officeDocument/2006/relationships/image" Target="../media/image59.png"/><Relationship Id="rId19" Type="http://schemas.openxmlformats.org/officeDocument/2006/relationships/image" Target="../media/image67.tiff"/><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hyperlink" Target="http://www.solvenext.com/"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ink-co.com/inks-five-things-choosing-the-right-client-partnership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s://ink-co.com/marketing-issues-indicate-agency-need/"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76.sv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71.emf"/><Relationship Id="rId4" Type="http://schemas.openxmlformats.org/officeDocument/2006/relationships/image" Target="../media/image70.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80.tiff"/><Relationship Id="rId5" Type="http://schemas.openxmlformats.org/officeDocument/2006/relationships/image" Target="../media/image79.tiff"/><Relationship Id="rId4" Type="http://schemas.openxmlformats.org/officeDocument/2006/relationships/image" Target="../media/image7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55.xml"/><Relationship Id="rId1" Type="http://schemas.openxmlformats.org/officeDocument/2006/relationships/slideLayout" Target="../slideLayouts/slideLayout23.xml"/><Relationship Id="rId5" Type="http://schemas.openxmlformats.org/officeDocument/2006/relationships/image" Target="../media/image83.tiff"/><Relationship Id="rId4" Type="http://schemas.openxmlformats.org/officeDocument/2006/relationships/image" Target="../media/image82.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8" Type="http://schemas.openxmlformats.org/officeDocument/2006/relationships/image" Target="../media/image28.tiff"/><Relationship Id="rId13" Type="http://schemas.openxmlformats.org/officeDocument/2006/relationships/image" Target="../media/image93.tiff"/><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tiff"/><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11" Type="http://schemas.microsoft.com/office/2007/relationships/hdphoto" Target="../media/hdphoto1.wdp"/><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image" Target="../media/image92.png"/><Relationship Id="rId4" Type="http://schemas.openxmlformats.org/officeDocument/2006/relationships/image" Target="../media/image24.png"/><Relationship Id="rId9" Type="http://schemas.openxmlformats.org/officeDocument/2006/relationships/image" Target="../media/image91.tiff"/><Relationship Id="rId14" Type="http://schemas.openxmlformats.org/officeDocument/2006/relationships/image" Target="../media/image94.tiff"/></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png"/><Relationship Id="rId7" Type="http://schemas.openxmlformats.org/officeDocument/2006/relationships/image" Target="../media/image102.jpe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jpeg"/></Relationships>
</file>

<file path=ppt/slides/_rels/slide8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tiff"/><Relationship Id="rId7" Type="http://schemas.openxmlformats.org/officeDocument/2006/relationships/image" Target="../media/image109.tiff"/><Relationship Id="rId2" Type="http://schemas.openxmlformats.org/officeDocument/2006/relationships/notesSlide" Target="../notesSlides/notesSlide67.xml"/><Relationship Id="rId1" Type="http://schemas.openxmlformats.org/officeDocument/2006/relationships/slideLayout" Target="../slideLayouts/slideLayout10.xml"/><Relationship Id="rId6" Type="http://schemas.openxmlformats.org/officeDocument/2006/relationships/image" Target="../media/image108.tiff"/><Relationship Id="rId5" Type="http://schemas.openxmlformats.org/officeDocument/2006/relationships/image" Target="../media/image107.tiff"/><Relationship Id="rId10" Type="http://schemas.openxmlformats.org/officeDocument/2006/relationships/image" Target="../media/image112.tiff"/><Relationship Id="rId4" Type="http://schemas.openxmlformats.org/officeDocument/2006/relationships/image" Target="../media/image106.png"/><Relationship Id="rId9" Type="http://schemas.openxmlformats.org/officeDocument/2006/relationships/image" Target="../media/image111.tiff"/></Relationships>
</file>

<file path=ppt/slides/_rels/slide8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g"/><Relationship Id="rId1" Type="http://schemas.openxmlformats.org/officeDocument/2006/relationships/slideLayout" Target="../slideLayouts/slideLayout21.xml"/><Relationship Id="rId5" Type="http://schemas.openxmlformats.org/officeDocument/2006/relationships/image" Target="../media/image36.emf"/><Relationship Id="rId4" Type="http://schemas.openxmlformats.org/officeDocument/2006/relationships/image" Target="../media/image35.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5A6A748C-F6A8-AC4A-80A1-5BD6D3A6E6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3150" y="3841751"/>
            <a:ext cx="1899734" cy="522064"/>
          </a:xfrm>
          <a:prstGeom prst="rect">
            <a:avLst/>
          </a:prstGeom>
        </p:spPr>
      </p:pic>
      <p:pic>
        <p:nvPicPr>
          <p:cNvPr id="17" name="Graphic 16">
            <a:extLst>
              <a:ext uri="{FF2B5EF4-FFF2-40B4-BE49-F238E27FC236}">
                <a16:creationId xmlns:a16="http://schemas.microsoft.com/office/drawing/2014/main" id="{CDF490D0-C8CD-DA42-BD2D-55E5CC51F2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23" t="27519" r="11358" b="26266"/>
          <a:stretch/>
        </p:blipFill>
        <p:spPr>
          <a:xfrm>
            <a:off x="3417925" y="5035283"/>
            <a:ext cx="1945222" cy="538152"/>
          </a:xfrm>
          <a:prstGeom prst="rect">
            <a:avLst/>
          </a:prstGeom>
        </p:spPr>
      </p:pic>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10</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A few of our </a:t>
            </a:r>
            <a:br>
              <a:rPr lang="en-US" dirty="0"/>
            </a:br>
            <a:r>
              <a:rPr lang="en-US" dirty="0"/>
              <a:t>client partners</a:t>
            </a:r>
          </a:p>
        </p:txBody>
      </p:sp>
      <p:sp>
        <p:nvSpPr>
          <p:cNvPr id="19" name="Text Placeholder 5">
            <a:extLst>
              <a:ext uri="{FF2B5EF4-FFF2-40B4-BE49-F238E27FC236}">
                <a16:creationId xmlns:a16="http://schemas.microsoft.com/office/drawing/2014/main" id="{E20A918B-4126-4344-BFE2-1D8E9A5FFC17}"/>
              </a:ext>
            </a:extLst>
          </p:cNvPr>
          <p:cNvSpPr>
            <a:spLocks noGrp="1"/>
          </p:cNvSpPr>
          <p:nvPr>
            <p:ph type="body" idx="1"/>
          </p:nvPr>
        </p:nvSpPr>
        <p:spPr>
          <a:xfrm>
            <a:off x="5690194" y="388973"/>
            <a:ext cx="5984881" cy="1010473"/>
          </a:xfrm>
        </p:spPr>
        <p:txBody>
          <a:bodyPr/>
          <a:lstStyle/>
          <a:p>
            <a:pPr marL="58738" indent="-58738"/>
            <a:r>
              <a:rPr lang="en-US" i="1" dirty="0"/>
              <a:t>“INK fit seamlessly into our workflow, providing data-driven benchmarks and opportunities for growth within our media relations, content, and digital strategies. Not only that, INK outperformed on almost every metric, elevating our share of voice and improving brand awareness to position us as a leader.”</a:t>
            </a:r>
            <a:endParaRPr lang="en-US" sz="1200" b="1" dirty="0">
              <a:solidFill>
                <a:schemeClr val="accent4"/>
              </a:solidFill>
            </a:endParaRP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183062" y="3871719"/>
            <a:ext cx="2487023" cy="365870"/>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2" name="Picture 1">
            <a:extLst>
              <a:ext uri="{FF2B5EF4-FFF2-40B4-BE49-F238E27FC236}">
                <a16:creationId xmlns:a16="http://schemas.microsoft.com/office/drawing/2014/main" id="{110A16E7-3568-8A45-9E43-DC10A1CBDDDF}"/>
              </a:ext>
            </a:extLst>
          </p:cNvPr>
          <p:cNvPicPr>
            <a:picLocks noChangeAspect="1"/>
          </p:cNvPicPr>
          <p:nvPr/>
        </p:nvPicPr>
        <p:blipFill>
          <a:blip r:embed="rId13"/>
          <a:stretch>
            <a:fillRect/>
          </a:stretch>
        </p:blipFill>
        <p:spPr>
          <a:xfrm>
            <a:off x="816697" y="3803807"/>
            <a:ext cx="1464530" cy="488176"/>
          </a:xfrm>
          <a:prstGeom prst="rect">
            <a:avLst/>
          </a:prstGeom>
        </p:spPr>
      </p:pic>
      <p:pic>
        <p:nvPicPr>
          <p:cNvPr id="15" name="Picture 14">
            <a:extLst>
              <a:ext uri="{FF2B5EF4-FFF2-40B4-BE49-F238E27FC236}">
                <a16:creationId xmlns:a16="http://schemas.microsoft.com/office/drawing/2014/main" id="{E9992D82-D488-C948-A2E2-5D84789DB894}"/>
              </a:ext>
            </a:extLst>
          </p:cNvPr>
          <p:cNvPicPr>
            <a:picLocks noChangeAspect="1"/>
          </p:cNvPicPr>
          <p:nvPr/>
        </p:nvPicPr>
        <p:blipFill>
          <a:blip r:embed="rId14">
            <a:biLevel thresh="50000"/>
          </a:blip>
          <a:stretch>
            <a:fillRect/>
          </a:stretch>
        </p:blipFill>
        <p:spPr>
          <a:xfrm>
            <a:off x="9161355" y="2667161"/>
            <a:ext cx="2171675" cy="219187"/>
          </a:xfrm>
          <a:prstGeom prst="rect">
            <a:avLst/>
          </a:prstGeom>
        </p:spPr>
      </p:pic>
      <p:pic>
        <p:nvPicPr>
          <p:cNvPr id="21" name="Picture 20">
            <a:extLst>
              <a:ext uri="{FF2B5EF4-FFF2-40B4-BE49-F238E27FC236}">
                <a16:creationId xmlns:a16="http://schemas.microsoft.com/office/drawing/2014/main" id="{31300F99-347E-8349-B1BE-67E8085D890B}"/>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8" name="Rectangle 7">
            <a:extLst>
              <a:ext uri="{FF2B5EF4-FFF2-40B4-BE49-F238E27FC236}">
                <a16:creationId xmlns:a16="http://schemas.microsoft.com/office/drawing/2014/main" id="{0114608C-5634-344D-85A1-C2A76FC45CA6}"/>
              </a:ext>
            </a:extLst>
          </p:cNvPr>
          <p:cNvSpPr/>
          <p:nvPr/>
        </p:nvSpPr>
        <p:spPr>
          <a:xfrm>
            <a:off x="5648123" y="1438306"/>
            <a:ext cx="2993127" cy="276999"/>
          </a:xfrm>
          <a:prstGeom prst="rect">
            <a:avLst/>
          </a:prstGeom>
        </p:spPr>
        <p:txBody>
          <a:bodyPr wrap="none">
            <a:spAutoFit/>
          </a:bodyPr>
          <a:lstStyle/>
          <a:p>
            <a:r>
              <a:rPr lang="en-US" sz="1200" b="1" dirty="0">
                <a:solidFill>
                  <a:srgbClr val="23B280"/>
                </a:solidFill>
                <a:latin typeface="Brandon Grotesque" charset="0"/>
              </a:rPr>
              <a:t>JONATHAN KANAREK, COO, BUILDFAX</a:t>
            </a:r>
            <a:endParaRPr lang="en-US" dirty="0"/>
          </a:p>
        </p:txBody>
      </p:sp>
      <p:pic>
        <p:nvPicPr>
          <p:cNvPr id="28" name="Picture 27" descr="A picture containing food&#10;&#10;Description automatically generated">
            <a:extLst>
              <a:ext uri="{FF2B5EF4-FFF2-40B4-BE49-F238E27FC236}">
                <a16:creationId xmlns:a16="http://schemas.microsoft.com/office/drawing/2014/main" id="{4F2368C2-EA7F-6041-AF29-15ECEED17635}"/>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pic>
        <p:nvPicPr>
          <p:cNvPr id="14" name="Picture 13" descr="A close up of a logo&#10;&#10;Description automatically generated">
            <a:extLst>
              <a:ext uri="{FF2B5EF4-FFF2-40B4-BE49-F238E27FC236}">
                <a16:creationId xmlns:a16="http://schemas.microsoft.com/office/drawing/2014/main" id="{54AD9345-AF2C-3047-A4D3-DE16629EF995}"/>
              </a:ext>
            </a:extLst>
          </p:cNvPr>
          <p:cNvPicPr>
            <a:picLocks noChangeAspect="1"/>
          </p:cNvPicPr>
          <p:nvPr/>
        </p:nvPicPr>
        <p:blipFill rotWithShape="1">
          <a:blip r:embed="rId17"/>
          <a:srcRect l="15727" t="18731" r="14409" b="18731"/>
          <a:stretch/>
        </p:blipFill>
        <p:spPr>
          <a:xfrm>
            <a:off x="7011281" y="3758812"/>
            <a:ext cx="737182" cy="509095"/>
          </a:xfrm>
          <a:prstGeom prst="rect">
            <a:avLst/>
          </a:prstGeom>
        </p:spPr>
      </p:pic>
    </p:spTree>
    <p:extLst>
      <p:ext uri="{BB962C8B-B14F-4D97-AF65-F5344CB8AC3E}">
        <p14:creationId xmlns:p14="http://schemas.microsoft.com/office/powerpoint/2010/main" val="778770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100</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SLIDES TO REWORK</a:t>
            </a:r>
          </a:p>
        </p:txBody>
      </p:sp>
    </p:spTree>
    <p:extLst>
      <p:ext uri="{BB962C8B-B14F-4D97-AF65-F5344CB8AC3E}">
        <p14:creationId xmlns:p14="http://schemas.microsoft.com/office/powerpoint/2010/main" val="2493062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103</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9C38FBAE-DBC7-7340-AB5B-BB9E991AD166}"/>
              </a:ext>
            </a:extLst>
          </p:cNvPr>
          <p:cNvSpPr txBox="1">
            <a:spLocks/>
          </p:cNvSpPr>
          <p:nvPr/>
        </p:nvSpPr>
        <p:spPr>
          <a:xfrm>
            <a:off x="2413280"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Agenda</a:t>
            </a: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endParaRPr lang="en-US" sz="1400" cap="none" dirty="0">
              <a:solidFill>
                <a:srgbClr val="2F2F2E"/>
              </a:solidFill>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An event lives and dies with its programming. INK will guide you through speaker selection, training, and presentation review.</a:t>
            </a:r>
          </a:p>
        </p:txBody>
      </p:sp>
      <p:sp>
        <p:nvSpPr>
          <p:cNvPr id="36" name="Title 2">
            <a:extLst>
              <a:ext uri="{FF2B5EF4-FFF2-40B4-BE49-F238E27FC236}">
                <a16:creationId xmlns:a16="http://schemas.microsoft.com/office/drawing/2014/main" id="{B3F6E2B9-74C9-9D4F-BEF8-1540AEB2A09F}"/>
              </a:ext>
            </a:extLst>
          </p:cNvPr>
          <p:cNvSpPr txBox="1">
            <a:spLocks/>
          </p:cNvSpPr>
          <p:nvPr/>
        </p:nvSpPr>
        <p:spPr>
          <a:xfrm>
            <a:off x="518617"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Logistics</a:t>
            </a:r>
            <a:br>
              <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Location? Exhibitors? Swag, collateral, branding? General project management? Not a problem. INK can run point for you OR can work hand-in-hand with an event company to ensure your brand shines through. </a:t>
            </a:r>
          </a:p>
        </p:txBody>
      </p:sp>
      <p:cxnSp>
        <p:nvCxnSpPr>
          <p:cNvPr id="37" name="Straight Connector 36">
            <a:extLst>
              <a:ext uri="{FF2B5EF4-FFF2-40B4-BE49-F238E27FC236}">
                <a16:creationId xmlns:a16="http://schemas.microsoft.com/office/drawing/2014/main" id="{AF92E181-FECD-CB44-B37F-EDEFCC0659EC}"/>
              </a:ext>
            </a:extLst>
          </p:cNvPr>
          <p:cNvCxnSpPr>
            <a:cxnSpLocks/>
          </p:cNvCxnSpPr>
          <p:nvPr/>
        </p:nvCxnSpPr>
        <p:spPr>
          <a:xfrm>
            <a:off x="518616"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365A8D-BBB3-F540-BF93-872C5716A575}"/>
              </a:ext>
            </a:extLst>
          </p:cNvPr>
          <p:cNvCxnSpPr>
            <a:cxnSpLocks/>
          </p:cNvCxnSpPr>
          <p:nvPr/>
        </p:nvCxnSpPr>
        <p:spPr>
          <a:xfrm>
            <a:off x="2413279"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Title 2">
            <a:extLst>
              <a:ext uri="{FF2B5EF4-FFF2-40B4-BE49-F238E27FC236}">
                <a16:creationId xmlns:a16="http://schemas.microsoft.com/office/drawing/2014/main" id="{D8E38891-BB30-D04B-AE57-A0D7FC851A47}"/>
              </a:ext>
            </a:extLst>
          </p:cNvPr>
          <p:cNvSpPr txBox="1">
            <a:spLocks/>
          </p:cNvSpPr>
          <p:nvPr/>
        </p:nvSpPr>
        <p:spPr>
          <a:xfrm>
            <a:off x="4310828" y="206223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Research</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Sure, you can reveal some juicy news in a keynote, but more importantly, we will ensure your narrative informs the entire conference and lives beyond the event walls. </a:t>
            </a:r>
          </a:p>
        </p:txBody>
      </p:sp>
      <p:cxnSp>
        <p:nvCxnSpPr>
          <p:cNvPr id="40" name="Straight Connector 39">
            <a:extLst>
              <a:ext uri="{FF2B5EF4-FFF2-40B4-BE49-F238E27FC236}">
                <a16:creationId xmlns:a16="http://schemas.microsoft.com/office/drawing/2014/main" id="{D68A5CF4-411F-9B48-A5FB-6CBC3CE544EC}"/>
              </a:ext>
            </a:extLst>
          </p:cNvPr>
          <p:cNvCxnSpPr>
            <a:cxnSpLocks/>
          </p:cNvCxnSpPr>
          <p:nvPr/>
        </p:nvCxnSpPr>
        <p:spPr>
          <a:xfrm>
            <a:off x="4310827"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801BBF3D-BB8F-174E-B929-1CC51BDEC50A}"/>
              </a:ext>
            </a:extLst>
          </p:cNvPr>
          <p:cNvSpPr txBox="1">
            <a:spLocks/>
          </p:cNvSpPr>
          <p:nvPr/>
        </p:nvSpPr>
        <p:spPr>
          <a:xfrm>
            <a:off x="8097269" y="206223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Media relations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 single event alone will not control the news cycle. We will partner, pre-brief, set-up reviews, week-of/day-of pitch and facilitate to ensure </a:t>
            </a:r>
            <a:r>
              <a:rPr lang="en-US" sz="1200" cap="none" dirty="0" err="1">
                <a:solidFill>
                  <a:srgbClr val="2F2F2E"/>
                </a:solidFill>
                <a:latin typeface="Brandon Grotesque" panose="020B0503020203060202" pitchFamily="34" charset="77"/>
              </a:rPr>
              <a:t>SiFive</a:t>
            </a:r>
            <a:r>
              <a:rPr lang="en-US" sz="1200" cap="none" dirty="0">
                <a:solidFill>
                  <a:srgbClr val="2F2F2E"/>
                </a:solidFill>
                <a:latin typeface="Brandon Grotesque" panose="020B0503020203060202" pitchFamily="34" charset="77"/>
              </a:rPr>
              <a:t> owns the news cycle. </a:t>
            </a:r>
          </a:p>
        </p:txBody>
      </p:sp>
      <p:sp>
        <p:nvSpPr>
          <p:cNvPr id="42" name="Title 2">
            <a:extLst>
              <a:ext uri="{FF2B5EF4-FFF2-40B4-BE49-F238E27FC236}">
                <a16:creationId xmlns:a16="http://schemas.microsoft.com/office/drawing/2014/main" id="{6EEF6F45-9054-0741-AE62-BD3EF2B14686}"/>
              </a:ext>
            </a:extLst>
          </p:cNvPr>
          <p:cNvSpPr txBox="1">
            <a:spLocks/>
          </p:cNvSpPr>
          <p:nvPr/>
        </p:nvSpPr>
        <p:spPr>
          <a:xfrm>
            <a:off x="6218724" y="206223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Registration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The right mix of partners, developers, media, analysts, influencers, investors, and employees– if you let us help you build it, we will make them come. </a:t>
            </a:r>
          </a:p>
        </p:txBody>
      </p:sp>
      <p:cxnSp>
        <p:nvCxnSpPr>
          <p:cNvPr id="43" name="Straight Connector 42">
            <a:extLst>
              <a:ext uri="{FF2B5EF4-FFF2-40B4-BE49-F238E27FC236}">
                <a16:creationId xmlns:a16="http://schemas.microsoft.com/office/drawing/2014/main" id="{CF193A21-8E16-794D-B432-8E87B492A55A}"/>
              </a:ext>
            </a:extLst>
          </p:cNvPr>
          <p:cNvCxnSpPr>
            <a:cxnSpLocks/>
          </p:cNvCxnSpPr>
          <p:nvPr/>
        </p:nvCxnSpPr>
        <p:spPr>
          <a:xfrm>
            <a:off x="6218723"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66025E-30FB-374A-8D3C-101FF18A8B7C}"/>
              </a:ext>
            </a:extLst>
          </p:cNvPr>
          <p:cNvCxnSpPr>
            <a:cxnSpLocks/>
          </p:cNvCxnSpPr>
          <p:nvPr/>
        </p:nvCxnSpPr>
        <p:spPr>
          <a:xfrm>
            <a:off x="8097268"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9DFA65A5-0ACF-E845-9511-AAAA1BFDE0E7}"/>
              </a:ext>
            </a:extLst>
          </p:cNvPr>
          <p:cNvSpPr txBox="1">
            <a:spLocks/>
          </p:cNvSpPr>
          <p:nvPr/>
        </p:nvSpPr>
        <p:spPr>
          <a:xfrm>
            <a:off x="9991934" y="2062232"/>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defRPr/>
            </a:pPr>
            <a:r>
              <a:rPr lang="en-US" sz="2400" dirty="0">
                <a:solidFill>
                  <a:srgbClr val="2F2F2E"/>
                </a:solidFill>
              </a:rPr>
              <a:t>Digital comms </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Before, during and after – social media and digital advertising are essential to  promoting your event, extending your reach, and amplifying your message. </a:t>
            </a:r>
          </a:p>
        </p:txBody>
      </p:sp>
      <p:cxnSp>
        <p:nvCxnSpPr>
          <p:cNvPr id="46" name="Straight Connector 45">
            <a:extLst>
              <a:ext uri="{FF2B5EF4-FFF2-40B4-BE49-F238E27FC236}">
                <a16:creationId xmlns:a16="http://schemas.microsoft.com/office/drawing/2014/main" id="{03691A62-715D-A340-A722-5C6E8B92D8C5}"/>
              </a:ext>
            </a:extLst>
          </p:cNvPr>
          <p:cNvCxnSpPr>
            <a:cxnSpLocks/>
          </p:cNvCxnSpPr>
          <p:nvPr/>
        </p:nvCxnSpPr>
        <p:spPr>
          <a:xfrm>
            <a:off x="9991933" y="2594175"/>
            <a:ext cx="1807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824DFE8-1469-5745-8EB0-9408CD825D2E}"/>
              </a:ext>
            </a:extLst>
          </p:cNvPr>
          <p:cNvSpPr>
            <a:spLocks noGrp="1"/>
          </p:cNvSpPr>
          <p:nvPr>
            <p:ph type="title"/>
          </p:nvPr>
        </p:nvSpPr>
        <p:spPr/>
        <p:txBody>
          <a:bodyPr/>
          <a:lstStyle/>
          <a:p>
            <a:pPr lvl="0"/>
            <a:r>
              <a:rPr lang="en-US" dirty="0"/>
              <a:t>INK EVENT</a:t>
            </a:r>
            <a:br>
              <a:rPr lang="en-US" dirty="0"/>
            </a:br>
            <a:r>
              <a:rPr lang="en-US" dirty="0"/>
              <a:t>SUPPORT</a:t>
            </a:r>
          </a:p>
        </p:txBody>
      </p:sp>
      <p:sp>
        <p:nvSpPr>
          <p:cNvPr id="5" name="Text Placeholder 4">
            <a:extLst>
              <a:ext uri="{FF2B5EF4-FFF2-40B4-BE49-F238E27FC236}">
                <a16:creationId xmlns:a16="http://schemas.microsoft.com/office/drawing/2014/main" id="{3375A149-240D-F34D-A4E7-9D80C99FE59B}"/>
              </a:ext>
            </a:extLst>
          </p:cNvPr>
          <p:cNvSpPr>
            <a:spLocks noGrp="1"/>
          </p:cNvSpPr>
          <p:nvPr>
            <p:ph type="body" idx="1"/>
          </p:nvPr>
        </p:nvSpPr>
        <p:spPr>
          <a:xfrm>
            <a:off x="4884224" y="789888"/>
            <a:ext cx="5813004" cy="782369"/>
          </a:xfrm>
        </p:spPr>
        <p:txBody>
          <a:bodyPr/>
          <a:lstStyle/>
          <a:p>
            <a:r>
              <a:rPr lang="en-US" dirty="0"/>
              <a:t> We know that </a:t>
            </a:r>
            <a:r>
              <a:rPr lang="en-US" dirty="0" err="1"/>
              <a:t>SiFive</a:t>
            </a:r>
            <a:r>
              <a:rPr lang="en-US" dirty="0"/>
              <a:t> is planning to host a developer summit in the near future. We’ve done it before and are ready to help bring your event to life. We’ll plan to provide a separate scope once we have more specific details about what you have in mind.</a:t>
            </a:r>
          </a:p>
        </p:txBody>
      </p:sp>
      <p:cxnSp>
        <p:nvCxnSpPr>
          <p:cNvPr id="24" name="Straight Connector 23">
            <a:extLst>
              <a:ext uri="{FF2B5EF4-FFF2-40B4-BE49-F238E27FC236}">
                <a16:creationId xmlns:a16="http://schemas.microsoft.com/office/drawing/2014/main" id="{96087BD2-E057-E843-A276-52A4C64E40F7}"/>
              </a:ext>
            </a:extLst>
          </p:cNvPr>
          <p:cNvCxnSpPr/>
          <p:nvPr/>
        </p:nvCxnSpPr>
        <p:spPr>
          <a:xfrm>
            <a:off x="238782" y="4751416"/>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FD6D36B-DD85-3348-A0C8-69AF15E12E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618" y="5068624"/>
            <a:ext cx="1666667" cy="791930"/>
          </a:xfrm>
          <a:prstGeom prst="rect">
            <a:avLst/>
          </a:prstGeom>
        </p:spPr>
      </p:pic>
      <p:pic>
        <p:nvPicPr>
          <p:cNvPr id="3" name="Picture 2">
            <a:extLst>
              <a:ext uri="{FF2B5EF4-FFF2-40B4-BE49-F238E27FC236}">
                <a16:creationId xmlns:a16="http://schemas.microsoft.com/office/drawing/2014/main" id="{9B99AAD3-9798-DD4D-A42F-23D0731A29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6636" y="4976823"/>
            <a:ext cx="3043919" cy="1061210"/>
          </a:xfrm>
          <a:prstGeom prst="rect">
            <a:avLst/>
          </a:prstGeom>
        </p:spPr>
      </p:pic>
      <p:pic>
        <p:nvPicPr>
          <p:cNvPr id="6" name="Picture 5">
            <a:extLst>
              <a:ext uri="{FF2B5EF4-FFF2-40B4-BE49-F238E27FC236}">
                <a16:creationId xmlns:a16="http://schemas.microsoft.com/office/drawing/2014/main" id="{EE5548AC-A6A6-5A49-A63C-B1ED7A269A34}"/>
              </a:ext>
            </a:extLst>
          </p:cNvPr>
          <p:cNvPicPr>
            <a:picLocks noChangeAspect="1"/>
          </p:cNvPicPr>
          <p:nvPr/>
        </p:nvPicPr>
        <p:blipFill>
          <a:blip r:embed="rId5"/>
          <a:stretch>
            <a:fillRect/>
          </a:stretch>
        </p:blipFill>
        <p:spPr>
          <a:xfrm>
            <a:off x="6093671" y="5060812"/>
            <a:ext cx="1907894" cy="932196"/>
          </a:xfrm>
          <a:prstGeom prst="rect">
            <a:avLst/>
          </a:prstGeom>
        </p:spPr>
      </p:pic>
      <p:pic>
        <p:nvPicPr>
          <p:cNvPr id="7" name="Picture 6">
            <a:extLst>
              <a:ext uri="{FF2B5EF4-FFF2-40B4-BE49-F238E27FC236}">
                <a16:creationId xmlns:a16="http://schemas.microsoft.com/office/drawing/2014/main" id="{0B8C2FCF-6612-EA40-99D6-AC8D8A6C2F4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14681" y="5193342"/>
            <a:ext cx="3043919" cy="667212"/>
          </a:xfrm>
          <a:prstGeom prst="rect">
            <a:avLst/>
          </a:prstGeom>
        </p:spPr>
      </p:pic>
      <p:sp>
        <p:nvSpPr>
          <p:cNvPr id="21" name="Slide Number Placeholder 1">
            <a:extLst>
              <a:ext uri="{FF2B5EF4-FFF2-40B4-BE49-F238E27FC236}">
                <a16:creationId xmlns:a16="http://schemas.microsoft.com/office/drawing/2014/main" id="{424D73E0-B8A2-2642-9ED5-3EFFBEBB935E}"/>
              </a:ext>
            </a:extLst>
          </p:cNvPr>
          <p:cNvSpPr>
            <a:spLocks noGrp="1"/>
          </p:cNvSpPr>
          <p:nvPr>
            <p:ph type="sldNum" sz="quarter" idx="12"/>
          </p:nvPr>
        </p:nvSpPr>
        <p:spPr>
          <a:xfrm>
            <a:off x="1432032" y="6437781"/>
            <a:ext cx="1078769" cy="270892"/>
          </a:xfrm>
        </p:spPr>
        <p:txBody>
          <a:bodyPr/>
          <a:lstStyle/>
          <a:p>
            <a:fld id="{B15A4BD5-B51F-9048-892F-7599ACE81F82}" type="slidenum">
              <a:rPr lang="en-US" smtClean="0"/>
              <a:pPr/>
              <a:t>104</a:t>
            </a:fld>
            <a:endParaRPr lang="en-US"/>
          </a:p>
        </p:txBody>
      </p:sp>
      <p:sp>
        <p:nvSpPr>
          <p:cNvPr id="22" name="Footer Placeholder 2">
            <a:extLst>
              <a:ext uri="{FF2B5EF4-FFF2-40B4-BE49-F238E27FC236}">
                <a16:creationId xmlns:a16="http://schemas.microsoft.com/office/drawing/2014/main" id="{CCCD8C7E-586C-E849-A5BC-3CB1A8F5BC47}"/>
              </a:ext>
            </a:extLst>
          </p:cNvPr>
          <p:cNvSpPr>
            <a:spLocks noGrp="1"/>
          </p:cNvSpPr>
          <p:nvPr>
            <p:ph type="ftr" sz="quarter" idx="3"/>
          </p:nvPr>
        </p:nvSpPr>
        <p:spPr>
          <a:xfrm>
            <a:off x="518617" y="6380280"/>
            <a:ext cx="949965" cy="365125"/>
          </a:xfrm>
        </p:spPr>
        <p:txBody>
          <a:bodyPr/>
          <a:lstStyle/>
          <a:p>
            <a:r>
              <a:rPr lang="en-US" dirty="0"/>
              <a:t>INK-CO.COM  |</a:t>
            </a:r>
          </a:p>
        </p:txBody>
      </p:sp>
      <p:sp>
        <p:nvSpPr>
          <p:cNvPr id="8" name="Rectangle 7">
            <a:extLst>
              <a:ext uri="{FF2B5EF4-FFF2-40B4-BE49-F238E27FC236}">
                <a16:creationId xmlns:a16="http://schemas.microsoft.com/office/drawing/2014/main" id="{93524566-03F4-764E-8759-E0EA2622F2F7}"/>
              </a:ext>
            </a:extLst>
          </p:cNvPr>
          <p:cNvSpPr/>
          <p:nvPr/>
        </p:nvSpPr>
        <p:spPr>
          <a:xfrm>
            <a:off x="2200067" y="539443"/>
            <a:ext cx="4207875" cy="1660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to be more generic, add some context around digital events (or maybe separate slide?)</a:t>
            </a:r>
          </a:p>
        </p:txBody>
      </p:sp>
    </p:spTree>
    <p:extLst>
      <p:ext uri="{BB962C8B-B14F-4D97-AF65-F5344CB8AC3E}">
        <p14:creationId xmlns:p14="http://schemas.microsoft.com/office/powerpoint/2010/main" val="4206961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0" y="3429000"/>
            <a:ext cx="7097110" cy="2373853"/>
          </a:xfrm>
        </p:spPr>
        <p:txBody>
          <a:bodyPr/>
          <a:lstStyle/>
          <a:p>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9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3395359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1893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339175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0A01C-9220-6147-A960-4825D47DA73B}"/>
              </a:ext>
            </a:extLst>
          </p:cNvPr>
          <p:cNvSpPr>
            <a:spLocks noGrp="1"/>
          </p:cNvSpPr>
          <p:nvPr>
            <p:ph type="body" idx="1"/>
          </p:nvPr>
        </p:nvSpPr>
        <p:spPr>
          <a:xfrm>
            <a:off x="2118167" y="1524000"/>
            <a:ext cx="7927108" cy="3836893"/>
          </a:xfrm>
        </p:spPr>
        <p:txBody>
          <a:bodyPr/>
          <a:lstStyle/>
          <a:p>
            <a:r>
              <a:rPr lang="en-US" sz="6000" dirty="0">
                <a:solidFill>
                  <a:srgbClr val="D75A6A"/>
                </a:solidFill>
                <a:latin typeface="League Gothic" pitchFamily="2" charset="77"/>
              </a:rPr>
              <a:t>SENT PROPOSAL TEMPLATE</a:t>
            </a:r>
          </a:p>
        </p:txBody>
      </p:sp>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SENT PROPOSAL TEMPLATE</a:t>
            </a:r>
          </a:p>
        </p:txBody>
      </p:sp>
    </p:spTree>
    <p:extLst>
      <p:ext uri="{BB962C8B-B14F-4D97-AF65-F5344CB8AC3E}">
        <p14:creationId xmlns:p14="http://schemas.microsoft.com/office/powerpoint/2010/main" val="20178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678204"/>
          </a:xfrm>
          <a:prstGeom prst="rect">
            <a:avLst/>
          </a:prstGeom>
          <a:noFill/>
        </p:spPr>
        <p:txBody>
          <a:bodyPr wrap="square" rtlCol="0">
            <a:spAutoFit/>
          </a:bodyPr>
          <a:lstStyle/>
          <a:p>
            <a:r>
              <a:rPr lang="en-US" sz="4400" b="1" dirty="0">
                <a:latin typeface="League Gothic" pitchFamily="2" charset="77"/>
              </a:rPr>
              <a:t>HELLO, COMPANY.</a:t>
            </a:r>
          </a:p>
          <a:p>
            <a:endParaRPr lang="en-US" sz="2000" dirty="0">
              <a:latin typeface="Brandon Grotesque" panose="020B0503020203060202" pitchFamily="34" charset="77"/>
            </a:endParaRPr>
          </a:p>
          <a:p>
            <a:r>
              <a:rPr lang="en-US" sz="1600" dirty="0">
                <a:latin typeface="Brandon Grotesque" panose="020B0503020203060202" pitchFamily="34" charset="77"/>
              </a:rPr>
              <a:t>This is why we loved your RPF and why we are excited to work with you.</a:t>
            </a:r>
          </a:p>
          <a:p>
            <a:endParaRPr lang="en-US" sz="1600" dirty="0">
              <a:latin typeface="Brandon Grotesque" panose="020B0503020203060202" pitchFamily="34" charset="77"/>
            </a:endParaRPr>
          </a:p>
          <a:p>
            <a:r>
              <a:rPr lang="en-US" sz="1600" dirty="0">
                <a:latin typeface="Brandon Grotesque" panose="020B0503020203060202" pitchFamily="34" charset="77"/>
              </a:rPr>
              <a:t>This paragraph should have some more interesting copy that alludes to our creative approach.</a:t>
            </a:r>
          </a:p>
          <a:p>
            <a:endParaRPr lang="en-US" sz="1600" dirty="0">
              <a:latin typeface="Brandon Grotesque" panose="020B0503020203060202" pitchFamily="34" charset="77"/>
            </a:endParaRPr>
          </a:p>
          <a:p>
            <a:r>
              <a:rPr lang="en-US" sz="1600" dirty="0">
                <a:latin typeface="Brandon Grotesque" panose="020B0503020203060202" pitchFamily="34" charset="77"/>
              </a:rPr>
              <a:t>With our experience in </a:t>
            </a:r>
            <a:r>
              <a:rPr lang="en-US" sz="1600" dirty="0" err="1">
                <a:latin typeface="Brandon Grotesque" panose="020B0503020203060202" pitchFamily="34" charset="77"/>
              </a:rPr>
              <a:t>xyz</a:t>
            </a:r>
            <a:r>
              <a:rPr lang="en-US" sz="1600" dirty="0">
                <a:latin typeface="Brandon Grotesque" panose="020B0503020203060202" pitchFamily="34" charset="77"/>
              </a:rPr>
              <a:t> industry, we believe INK would be a great fit for this program. We hope you agree!</a:t>
            </a:r>
          </a:p>
          <a:p>
            <a:endParaRPr lang="en-US" sz="1600" dirty="0">
              <a:latin typeface="Brandon Grotesque" panose="020B0503020203060202" pitchFamily="34" charset="77"/>
            </a:endParaRPr>
          </a:p>
          <a:p>
            <a:r>
              <a:rPr lang="en-US" sz="1600" dirty="0">
                <a:latin typeface="Brandon Grotesque" panose="020B0503020203060202" pitchFamily="34" charset="77"/>
              </a:rPr>
              <a:t>Kari Hernandez + the INK team</a:t>
            </a:r>
          </a:p>
          <a:p>
            <a:r>
              <a:rPr lang="en-US" sz="1600" dirty="0">
                <a:latin typeface="Brandon Grotesque" panose="020B0503020203060202" pitchFamily="34" charset="77"/>
                <a:hlinkClick r:id="rId3"/>
              </a:rPr>
              <a:t>kari@ink-co.com</a:t>
            </a:r>
            <a:r>
              <a:rPr lang="en-US" sz="1600" dirty="0">
                <a:latin typeface="Brandon Grotesque" panose="020B0503020203060202" pitchFamily="34" charset="77"/>
              </a:rPr>
              <a:t>, 512.228.2835</a:t>
            </a:r>
          </a:p>
          <a:p>
            <a:endParaRPr lang="en-US" sz="1400" b="1" dirty="0">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400657"/>
          </a:xfrm>
          <a:prstGeom prst="rect">
            <a:avLst/>
          </a:prstGeom>
          <a:noFill/>
          <a:ln w="12700">
            <a:noFill/>
          </a:ln>
        </p:spPr>
        <p:txBody>
          <a:bodyPr wrap="square" rtlCol="0">
            <a:spAutoFit/>
          </a:bodyPr>
          <a:lstStyle/>
          <a:p>
            <a:endParaRPr lang="en-US" sz="2000" b="1" dirty="0">
              <a:latin typeface="Brandon Grotesque" panose="020B0503020203060202" pitchFamily="34" charset="77"/>
            </a:endParaRPr>
          </a:p>
          <a:p>
            <a:pPr>
              <a:spcAft>
                <a:spcPts val="1200"/>
              </a:spcAft>
            </a:pPr>
            <a:r>
              <a:rPr lang="en-US" sz="2000" b="1" dirty="0">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INK’s difference and approach</a:t>
            </a:r>
          </a:p>
          <a:p>
            <a:pPr lvl="1">
              <a:spcAft>
                <a:spcPts val="600"/>
              </a:spcAft>
            </a:pPr>
            <a:endParaRPr lang="en-US" sz="1600" dirty="0">
              <a:latin typeface="Brandon Grotesque" panose="020B0503020203060202" pitchFamily="34" charset="77"/>
            </a:endParaRPr>
          </a:p>
        </p:txBody>
      </p:sp>
    </p:spTree>
    <p:extLst>
      <p:ext uri="{BB962C8B-B14F-4D97-AF65-F5344CB8AC3E}">
        <p14:creationId xmlns:p14="http://schemas.microsoft.com/office/powerpoint/2010/main" val="1541160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42590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a:t>
            </a:r>
            <a:r>
              <a:rPr lang="en-US" sz="1100" cap="none">
                <a:solidFill>
                  <a:schemeClr val="tx2"/>
                </a:solidFill>
                <a:latin typeface="Brandon Grotesque" panose="020B0503020203060202" pitchFamily="34" charset="77"/>
              </a:rPr>
              <a:t>thoughtful creative.</a:t>
            </a:r>
            <a:endParaRPr lang="en-US" sz="1100" cap="none" dirty="0">
              <a:solidFill>
                <a:schemeClr val="tx2"/>
              </a:solidFill>
              <a:latin typeface="Brandon Grotesque" panose="020B0503020203060202" pitchFamily="34" charset="77"/>
            </a:endParaRP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19</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PR + MARKETING</a:t>
            </a:r>
            <a:br>
              <a:rPr lang="en-US" dirty="0"/>
            </a:br>
            <a:r>
              <a:rPr lang="en-US" dirty="0"/>
              <a:t>for Technology Companies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2207324"/>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helps marketers move beyond what’s predictable by rethinking what’s possible.</a:t>
            </a:r>
          </a:p>
          <a:p>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35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20</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88E95FA2-4348-7F4A-A19B-378C48FA32F0}"/>
              </a:ext>
            </a:extLst>
          </p:cNvPr>
          <p:cNvSpPr>
            <a:spLocks noGrp="1"/>
          </p:cNvSpPr>
          <p:nvPr>
            <p:ph type="title"/>
          </p:nvPr>
        </p:nvSpPr>
        <p:spPr>
          <a:xfrm>
            <a:off x="533399" y="400848"/>
            <a:ext cx="10116016" cy="1131782"/>
          </a:xfrm>
        </p:spPr>
        <p:txBody>
          <a:bodyPr/>
          <a:lstStyle/>
          <a:p>
            <a:r>
              <a:rPr lang="en-US" dirty="0"/>
              <a:t>FROM WIRELESS TO FINTECH TO FOOD INNOVATION,</a:t>
            </a:r>
            <a:br>
              <a:rPr lang="en-US" dirty="0"/>
            </a:br>
            <a:r>
              <a:rPr lang="en-US" dirty="0"/>
              <a:t>WE HELP BUSINESSES WITH TECH AND DATA AT THEIR CORE</a:t>
            </a:r>
          </a:p>
        </p:txBody>
      </p:sp>
      <p:pic>
        <p:nvPicPr>
          <p:cNvPr id="51" name="Graphic 50">
            <a:extLst>
              <a:ext uri="{FF2B5EF4-FFF2-40B4-BE49-F238E27FC236}">
                <a16:creationId xmlns:a16="http://schemas.microsoft.com/office/drawing/2014/main" id="{07FC72B0-095C-C14C-AE04-C21416CF3A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3150" y="3841751"/>
            <a:ext cx="1899734" cy="522064"/>
          </a:xfrm>
          <a:prstGeom prst="rect">
            <a:avLst/>
          </a:prstGeom>
        </p:spPr>
      </p:pic>
      <p:pic>
        <p:nvPicPr>
          <p:cNvPr id="52" name="Graphic 51">
            <a:extLst>
              <a:ext uri="{FF2B5EF4-FFF2-40B4-BE49-F238E27FC236}">
                <a16:creationId xmlns:a16="http://schemas.microsoft.com/office/drawing/2014/main" id="{DB965861-71CF-3142-8C9E-3B35BEA9789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23" t="27519" r="11358" b="26266"/>
          <a:stretch/>
        </p:blipFill>
        <p:spPr>
          <a:xfrm>
            <a:off x="3417925" y="5035283"/>
            <a:ext cx="1945222" cy="538152"/>
          </a:xfrm>
          <a:prstGeom prst="rect">
            <a:avLst/>
          </a:prstGeom>
        </p:spPr>
      </p:pic>
      <p:pic>
        <p:nvPicPr>
          <p:cNvPr id="53" name="Picture 52">
            <a:extLst>
              <a:ext uri="{FF2B5EF4-FFF2-40B4-BE49-F238E27FC236}">
                <a16:creationId xmlns:a16="http://schemas.microsoft.com/office/drawing/2014/main" id="{EFEE2ABC-18C1-1846-BDD1-261E16901F3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54" name="Picture 53">
            <a:extLst>
              <a:ext uri="{FF2B5EF4-FFF2-40B4-BE49-F238E27FC236}">
                <a16:creationId xmlns:a16="http://schemas.microsoft.com/office/drawing/2014/main" id="{440942B1-69EB-F641-978B-2E656B9F9F7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283084" y="2460249"/>
            <a:ext cx="2139020" cy="483850"/>
          </a:xfrm>
          <a:prstGeom prst="rect">
            <a:avLst/>
          </a:prstGeom>
        </p:spPr>
      </p:pic>
      <p:pic>
        <p:nvPicPr>
          <p:cNvPr id="55" name="Picture 54">
            <a:extLst>
              <a:ext uri="{FF2B5EF4-FFF2-40B4-BE49-F238E27FC236}">
                <a16:creationId xmlns:a16="http://schemas.microsoft.com/office/drawing/2014/main" id="{DE294B56-11DA-5D4D-8524-E36EBA19236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56" name="Picture 55">
            <a:extLst>
              <a:ext uri="{FF2B5EF4-FFF2-40B4-BE49-F238E27FC236}">
                <a16:creationId xmlns:a16="http://schemas.microsoft.com/office/drawing/2014/main" id="{7B139F41-AE6A-A54E-88E5-FEDC91C96DC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57" name="Group 56">
            <a:extLst>
              <a:ext uri="{FF2B5EF4-FFF2-40B4-BE49-F238E27FC236}">
                <a16:creationId xmlns:a16="http://schemas.microsoft.com/office/drawing/2014/main" id="{7618E80F-3487-1F43-947E-093A3F93683E}"/>
              </a:ext>
            </a:extLst>
          </p:cNvPr>
          <p:cNvGrpSpPr/>
          <p:nvPr/>
        </p:nvGrpSpPr>
        <p:grpSpPr>
          <a:xfrm>
            <a:off x="3183062" y="3871719"/>
            <a:ext cx="2487023" cy="365870"/>
            <a:chOff x="885437" y="497168"/>
            <a:chExt cx="3086488" cy="495209"/>
          </a:xfrm>
        </p:grpSpPr>
        <p:pic>
          <p:nvPicPr>
            <p:cNvPr id="58" name="Picture 57">
              <a:extLst>
                <a:ext uri="{FF2B5EF4-FFF2-40B4-BE49-F238E27FC236}">
                  <a16:creationId xmlns:a16="http://schemas.microsoft.com/office/drawing/2014/main" id="{1DA1C2B2-4DC7-A048-8221-4936FF90CA6F}"/>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59" name="Picture 58">
              <a:extLst>
                <a:ext uri="{FF2B5EF4-FFF2-40B4-BE49-F238E27FC236}">
                  <a16:creationId xmlns:a16="http://schemas.microsoft.com/office/drawing/2014/main" id="{F357382B-4A9D-874F-9CA6-A4E237327BC9}"/>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60" name="Picture 59">
            <a:extLst>
              <a:ext uri="{FF2B5EF4-FFF2-40B4-BE49-F238E27FC236}">
                <a16:creationId xmlns:a16="http://schemas.microsoft.com/office/drawing/2014/main" id="{0E04FABC-9469-7D48-86F9-2E0D2DB6FAE0}"/>
              </a:ext>
            </a:extLst>
          </p:cNvPr>
          <p:cNvPicPr>
            <a:picLocks noChangeAspect="1"/>
          </p:cNvPicPr>
          <p:nvPr/>
        </p:nvPicPr>
        <p:blipFill>
          <a:blip r:embed="rId13"/>
          <a:stretch>
            <a:fillRect/>
          </a:stretch>
        </p:blipFill>
        <p:spPr>
          <a:xfrm>
            <a:off x="816697" y="3803807"/>
            <a:ext cx="1464530" cy="488176"/>
          </a:xfrm>
          <a:prstGeom prst="rect">
            <a:avLst/>
          </a:prstGeom>
        </p:spPr>
      </p:pic>
      <p:pic>
        <p:nvPicPr>
          <p:cNvPr id="61" name="Picture 60">
            <a:extLst>
              <a:ext uri="{FF2B5EF4-FFF2-40B4-BE49-F238E27FC236}">
                <a16:creationId xmlns:a16="http://schemas.microsoft.com/office/drawing/2014/main" id="{8C81A074-4041-FC45-8733-68D33F504D31}"/>
              </a:ext>
            </a:extLst>
          </p:cNvPr>
          <p:cNvPicPr>
            <a:picLocks noChangeAspect="1"/>
          </p:cNvPicPr>
          <p:nvPr/>
        </p:nvPicPr>
        <p:blipFill>
          <a:blip r:embed="rId14">
            <a:biLevel thresh="50000"/>
          </a:blip>
          <a:stretch>
            <a:fillRect/>
          </a:stretch>
        </p:blipFill>
        <p:spPr>
          <a:xfrm>
            <a:off x="9161355" y="2667161"/>
            <a:ext cx="2171675" cy="219187"/>
          </a:xfrm>
          <a:prstGeom prst="rect">
            <a:avLst/>
          </a:prstGeom>
        </p:spPr>
      </p:pic>
      <p:pic>
        <p:nvPicPr>
          <p:cNvPr id="62" name="Picture 61">
            <a:extLst>
              <a:ext uri="{FF2B5EF4-FFF2-40B4-BE49-F238E27FC236}">
                <a16:creationId xmlns:a16="http://schemas.microsoft.com/office/drawing/2014/main" id="{F7722A69-6A98-BF4D-A648-C620C986BA21}"/>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pic>
        <p:nvPicPr>
          <p:cNvPr id="63" name="Picture 62" descr="A picture containing food&#10;&#10;Description automatically generated">
            <a:extLst>
              <a:ext uri="{FF2B5EF4-FFF2-40B4-BE49-F238E27FC236}">
                <a16:creationId xmlns:a16="http://schemas.microsoft.com/office/drawing/2014/main" id="{2E5C0120-D592-0D42-BDDC-4CC65BBBCBC4}"/>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pic>
        <p:nvPicPr>
          <p:cNvPr id="64" name="Picture 63" descr="A close up of a logo&#10;&#10;Description automatically generated">
            <a:extLst>
              <a:ext uri="{FF2B5EF4-FFF2-40B4-BE49-F238E27FC236}">
                <a16:creationId xmlns:a16="http://schemas.microsoft.com/office/drawing/2014/main" id="{5935870A-2812-AD4C-920C-FD4F93982C87}"/>
              </a:ext>
            </a:extLst>
          </p:cNvPr>
          <p:cNvPicPr>
            <a:picLocks noChangeAspect="1"/>
          </p:cNvPicPr>
          <p:nvPr/>
        </p:nvPicPr>
        <p:blipFill rotWithShape="1">
          <a:blip r:embed="rId17"/>
          <a:srcRect l="15727" t="18731" r="14409" b="18731"/>
          <a:stretch/>
        </p:blipFill>
        <p:spPr>
          <a:xfrm>
            <a:off x="7011281" y="3758812"/>
            <a:ext cx="737182" cy="509095"/>
          </a:xfrm>
          <a:prstGeom prst="rect">
            <a:avLst/>
          </a:prstGeom>
        </p:spPr>
      </p:pic>
    </p:spTree>
    <p:extLst>
      <p:ext uri="{BB962C8B-B14F-4D97-AF65-F5344CB8AC3E}">
        <p14:creationId xmlns:p14="http://schemas.microsoft.com/office/powerpoint/2010/main" val="2170960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21</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Meet INK’s</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22</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57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2508105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Speaking of good people, let’s talk about you.</a:t>
            </a:r>
          </a:p>
        </p:txBody>
      </p:sp>
    </p:spTree>
    <p:extLst>
      <p:ext uri="{BB962C8B-B14F-4D97-AF65-F5344CB8AC3E}">
        <p14:creationId xmlns:p14="http://schemas.microsoft.com/office/powerpoint/2010/main" val="3828056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94E37-DB92-4F4F-85B6-8EBE34801F02}"/>
              </a:ext>
            </a:extLst>
          </p:cNvPr>
          <p:cNvSpPr>
            <a:spLocks noGrp="1"/>
          </p:cNvSpPr>
          <p:nvPr>
            <p:ph type="body" idx="1"/>
          </p:nvPr>
        </p:nvSpPr>
        <p:spPr/>
        <p:txBody>
          <a:bodyPr/>
          <a:lstStyle/>
          <a:p>
            <a:r>
              <a:rPr lang="en-US" sz="1800" dirty="0"/>
              <a:t>[Fill in]</a:t>
            </a:r>
          </a:p>
        </p:txBody>
      </p:sp>
      <p:sp>
        <p:nvSpPr>
          <p:cNvPr id="3" name="Title 2">
            <a:extLst>
              <a:ext uri="{FF2B5EF4-FFF2-40B4-BE49-F238E27FC236}">
                <a16:creationId xmlns:a16="http://schemas.microsoft.com/office/drawing/2014/main" id="{B81846E0-D182-FE46-AE9E-46CD741FB017}"/>
              </a:ext>
            </a:extLst>
          </p:cNvPr>
          <p:cNvSpPr>
            <a:spLocks noGrp="1"/>
          </p:cNvSpPr>
          <p:nvPr>
            <p:ph type="title"/>
          </p:nvPr>
        </p:nvSpPr>
        <p:spPr/>
        <p:txBody>
          <a:bodyPr/>
          <a:lstStyle/>
          <a:p>
            <a:r>
              <a:rPr lang="en-US" dirty="0"/>
              <a:t>[key finding]</a:t>
            </a:r>
          </a:p>
        </p:txBody>
      </p:sp>
      <p:sp>
        <p:nvSpPr>
          <p:cNvPr id="4" name="Content Placeholder 3">
            <a:extLst>
              <a:ext uri="{FF2B5EF4-FFF2-40B4-BE49-F238E27FC236}">
                <a16:creationId xmlns:a16="http://schemas.microsoft.com/office/drawing/2014/main" id="{081EDD2E-F4A4-B942-B317-19DDB58E95D5}"/>
              </a:ext>
            </a:extLst>
          </p:cNvPr>
          <p:cNvSpPr>
            <a:spLocks noGrp="1"/>
          </p:cNvSpPr>
          <p:nvPr>
            <p:ph idx="11"/>
          </p:nvPr>
        </p:nvSpPr>
        <p:spPr/>
        <p:txBody>
          <a:bodyPr/>
          <a:lstStyle/>
          <a:p>
            <a:r>
              <a:rPr lang="en-US" dirty="0">
                <a:solidFill>
                  <a:schemeClr val="accent4"/>
                </a:solidFill>
              </a:rPr>
              <a:t>LANDSCAPE</a:t>
            </a:r>
          </a:p>
        </p:txBody>
      </p:sp>
      <p:cxnSp>
        <p:nvCxnSpPr>
          <p:cNvPr id="5" name="Straight Connector 4">
            <a:extLst>
              <a:ext uri="{FF2B5EF4-FFF2-40B4-BE49-F238E27FC236}">
                <a16:creationId xmlns:a16="http://schemas.microsoft.com/office/drawing/2014/main" id="{27FD6227-08C4-6A4B-A0E6-3ACF9C5583F5}"/>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5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9317183" cy="2373853"/>
          </a:xfrm>
        </p:spPr>
        <p:txBody>
          <a:bodyPr/>
          <a:lstStyle/>
          <a:p>
            <a:r>
              <a:rPr lang="en-US" sz="1800" dirty="0"/>
              <a:t>[Fill in]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Brand thesis </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MARKET DIFFERENTATION  </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429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62FF7E-93EF-9747-AABA-634B329B8757}"/>
              </a:ext>
            </a:extLst>
          </p:cNvPr>
          <p:cNvPicPr>
            <a:picLocks noChangeAspect="1"/>
          </p:cNvPicPr>
          <p:nvPr/>
        </p:nvPicPr>
        <p:blipFill rotWithShape="1">
          <a:blip r:embed="rId2"/>
          <a:srcRect l="12136" r="7864"/>
          <a:stretch/>
        </p:blipFill>
        <p:spPr>
          <a:xfrm>
            <a:off x="3962401" y="-2"/>
            <a:ext cx="8229600" cy="6857991"/>
          </a:xfrm>
          <a:prstGeom prst="rect">
            <a:avLst/>
          </a:prstGeom>
        </p:spPr>
      </p:pic>
      <p:sp>
        <p:nvSpPr>
          <p:cNvPr id="6" name="Rectangle 5">
            <a:extLst>
              <a:ext uri="{FF2B5EF4-FFF2-40B4-BE49-F238E27FC236}">
                <a16:creationId xmlns:a16="http://schemas.microsoft.com/office/drawing/2014/main" id="{2D23A072-8343-8843-AD74-BFAB965238E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E1F57874-0EA6-FD49-B9E1-D134B8C87DB7}"/>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19E25D0-EC67-274D-B210-CFAFA7CAE70F}"/>
              </a:ext>
            </a:extLst>
          </p:cNvPr>
          <p:cNvSpPr>
            <a:spLocks noGrp="1"/>
          </p:cNvSpPr>
          <p:nvPr>
            <p:ph type="body" sz="quarter" idx="10"/>
          </p:nvPr>
        </p:nvSpPr>
        <p:spPr>
          <a:xfrm>
            <a:off x="533400" y="2656936"/>
            <a:ext cx="5150708" cy="3271699"/>
          </a:xfrm>
        </p:spPr>
        <p:txBody>
          <a:bodyPr/>
          <a:lstStyle/>
          <a:p>
            <a:pPr marL="251460" indent="-251460">
              <a:buFont typeface="+mj-lt"/>
              <a:buAutoNum type="arabicPeriod"/>
            </a:pPr>
            <a:r>
              <a:rPr lang="en-US" sz="1600" dirty="0"/>
              <a:t>[X]</a:t>
            </a:r>
          </a:p>
          <a:p>
            <a:pPr marL="251460" indent="-251460">
              <a:buFont typeface="+mj-lt"/>
              <a:buAutoNum type="arabicPeriod"/>
            </a:pPr>
            <a:r>
              <a:rPr lang="en-US" sz="1600" dirty="0"/>
              <a:t>[Y]</a:t>
            </a:r>
          </a:p>
          <a:p>
            <a:pPr marL="251460" indent="-251460">
              <a:buFont typeface="+mj-lt"/>
              <a:buAutoNum type="arabicPeriod"/>
            </a:pPr>
            <a:r>
              <a:rPr lang="en-US" sz="1600" dirty="0"/>
              <a:t>[Z]</a:t>
            </a:r>
            <a:endParaRPr lang="en-US" sz="1600" i="1" dirty="0"/>
          </a:p>
          <a:p>
            <a:r>
              <a:rPr lang="en-US" sz="1400" i="1" dirty="0"/>
              <a:t>These program objectives are based on our initial knowledge of your business and marketing goals. We will work with your team to finesse, refine, and set clear program KPIs. </a:t>
            </a:r>
          </a:p>
        </p:txBody>
      </p:sp>
      <p:sp>
        <p:nvSpPr>
          <p:cNvPr id="4" name="Title 3">
            <a:extLst>
              <a:ext uri="{FF2B5EF4-FFF2-40B4-BE49-F238E27FC236}">
                <a16:creationId xmlns:a16="http://schemas.microsoft.com/office/drawing/2014/main" id="{DA02885D-0B07-394D-BE37-758B7262812C}"/>
              </a:ext>
            </a:extLst>
          </p:cNvPr>
          <p:cNvSpPr>
            <a:spLocks noGrp="1"/>
          </p:cNvSpPr>
          <p:nvPr>
            <p:ph type="title"/>
          </p:nvPr>
        </p:nvSpPr>
        <p:spPr/>
        <p:txBody>
          <a:bodyPr/>
          <a:lstStyle/>
          <a:p>
            <a:r>
              <a:rPr lang="en-US" dirty="0"/>
              <a:t>Program </a:t>
            </a:r>
            <a:br>
              <a:rPr lang="en-US" dirty="0"/>
            </a:br>
            <a:r>
              <a:rPr lang="en-US" dirty="0"/>
              <a:t>objectives</a:t>
            </a:r>
          </a:p>
        </p:txBody>
      </p:sp>
      <p:sp>
        <p:nvSpPr>
          <p:cNvPr id="2" name="Rectangle 1">
            <a:extLst>
              <a:ext uri="{FF2B5EF4-FFF2-40B4-BE49-F238E27FC236}">
                <a16:creationId xmlns:a16="http://schemas.microsoft.com/office/drawing/2014/main" id="{DDE5E963-8D6C-9A44-80C0-448EAA2B2ACB}"/>
              </a:ext>
            </a:extLst>
          </p:cNvPr>
          <p:cNvSpPr/>
          <p:nvPr/>
        </p:nvSpPr>
        <p:spPr>
          <a:xfrm>
            <a:off x="8052619" y="4896465"/>
            <a:ext cx="3657600" cy="14918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an image that best represents the prospect</a:t>
            </a:r>
          </a:p>
        </p:txBody>
      </p:sp>
    </p:spTree>
    <p:extLst>
      <p:ext uri="{BB962C8B-B14F-4D97-AF65-F5344CB8AC3E}">
        <p14:creationId xmlns:p14="http://schemas.microsoft.com/office/powerpoint/2010/main" val="3880521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8476785" cy="2373853"/>
          </a:xfrm>
        </p:spPr>
        <p:txBody>
          <a:bodyPr/>
          <a:lstStyle/>
          <a:p>
            <a:r>
              <a:rPr lang="en-US" sz="1800" dirty="0"/>
              <a:t>[Fill in]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[High level strategy]</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Recommendation</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29</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program overview</a:t>
            </a:r>
          </a:p>
        </p:txBody>
      </p:sp>
      <p:cxnSp>
        <p:nvCxnSpPr>
          <p:cNvPr id="8" name="Straight Connector 7">
            <a:extLst>
              <a:ext uri="{FF2B5EF4-FFF2-40B4-BE49-F238E27FC236}">
                <a16:creationId xmlns:a16="http://schemas.microsoft.com/office/drawing/2014/main" id="{0E08F9AD-0582-EE43-AB7C-53C4365995BE}"/>
              </a:ext>
            </a:extLst>
          </p:cNvPr>
          <p:cNvCxnSpPr>
            <a:cxnSpLocks/>
          </p:cNvCxnSpPr>
          <p:nvPr/>
        </p:nvCxnSpPr>
        <p:spPr>
          <a:xfrm>
            <a:off x="3180741"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0321EA47-098D-C149-BB0D-F712DB7B3819}"/>
              </a:ext>
            </a:extLst>
          </p:cNvPr>
          <p:cNvSpPr txBox="1">
            <a:spLocks/>
          </p:cNvSpPr>
          <p:nvPr/>
        </p:nvSpPr>
        <p:spPr>
          <a:xfrm>
            <a:off x="533400" y="1632003"/>
            <a:ext cx="2433084" cy="3913095"/>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AUDIENCE UNDERSTANDING + MEDIA POSITIONING  </a:t>
            </a:r>
          </a:p>
          <a:p>
            <a:r>
              <a:rPr lang="en-US" sz="1200" dirty="0">
                <a:latin typeface="Brandon Grotesque" panose="020B0503020203060202" pitchFamily="34" charset="77"/>
              </a:rPr>
              <a:t>We’re pumped you’ve completed audience persona work and have foundational marketing elements. Get us up to speed and then we’ll finesse key corporate messages into campaigns that inform, educate and persuade key stakeholders. </a:t>
            </a:r>
            <a:br>
              <a:rPr lang="en-US" sz="1200" dirty="0">
                <a:latin typeface="Brandon Grotesque" panose="020B0503020203060202" pitchFamily="34" charset="77"/>
              </a:rPr>
            </a:br>
            <a:r>
              <a:rPr lang="en-US" sz="1200" i="1" dirty="0">
                <a:latin typeface="Brandon Grotesque" panose="020B0503020203060202" pitchFamily="34" charset="77"/>
              </a:rPr>
              <a:t> </a:t>
            </a: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meeting of the minds on all you’ve learned thus far, feedback to our media positioning ideas, and any insights gleaned from customer engagements as we go.</a:t>
            </a:r>
          </a:p>
        </p:txBody>
      </p:sp>
      <p:sp>
        <p:nvSpPr>
          <p:cNvPr id="15" name="Text Placeholder 9">
            <a:extLst>
              <a:ext uri="{FF2B5EF4-FFF2-40B4-BE49-F238E27FC236}">
                <a16:creationId xmlns:a16="http://schemas.microsoft.com/office/drawing/2014/main" id="{04B99527-2299-C344-8B50-BC697609DBC4}"/>
              </a:ext>
            </a:extLst>
          </p:cNvPr>
          <p:cNvSpPr txBox="1">
            <a:spLocks/>
          </p:cNvSpPr>
          <p:nvPr/>
        </p:nvSpPr>
        <p:spPr>
          <a:xfrm>
            <a:off x="3394998" y="1639271"/>
            <a:ext cx="2433084" cy="3866749"/>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MEDIA AND ANALYST</a:t>
            </a:r>
            <a:br>
              <a:rPr lang="en-US" sz="1600" b="1" dirty="0">
                <a:solidFill>
                  <a:schemeClr val="accent4"/>
                </a:solidFill>
                <a:latin typeface="Brandon Grotesque" panose="020B0503020203060202" pitchFamily="34" charset="77"/>
              </a:rPr>
            </a:br>
            <a:r>
              <a:rPr lang="en-US" sz="1600" b="1" dirty="0">
                <a:solidFill>
                  <a:schemeClr val="accent4"/>
                </a:solidFill>
                <a:latin typeface="Brandon Grotesque" panose="020B0503020203060202" pitchFamily="34" charset="77"/>
              </a:rPr>
              <a:t>RELATIONS  </a:t>
            </a:r>
          </a:p>
          <a:p>
            <a:r>
              <a:rPr lang="en-US" sz="1200" dirty="0">
                <a:latin typeface="Brandon Grotesque" panose="020B0503020203060202" pitchFamily="34" charset="77"/>
              </a:rPr>
              <a:t>We get coverage for our clients by pitching handcrafted storylines personally and often. We do not mass pitch press releases (we use press releases to get everyone on the same page, and for lower tier trade media aggregation). We create pitch banks of ideas – including current articles and events on which we can response pitch – and we don’t let a day go by without a pitch going out. </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customer success stories and newsworthy milestones we can turn into pitches. Compelling spokespeople who have opinions and are willing to share them, quickly. </a:t>
            </a:r>
          </a:p>
        </p:txBody>
      </p:sp>
      <p:sp>
        <p:nvSpPr>
          <p:cNvPr id="16" name="Content Placeholder 6">
            <a:extLst>
              <a:ext uri="{FF2B5EF4-FFF2-40B4-BE49-F238E27FC236}">
                <a16:creationId xmlns:a16="http://schemas.microsoft.com/office/drawing/2014/main" id="{5C2F06EC-C32C-EE46-BFDC-13A3B635A09C}"/>
              </a:ext>
            </a:extLst>
          </p:cNvPr>
          <p:cNvSpPr txBox="1">
            <a:spLocks/>
          </p:cNvSpPr>
          <p:nvPr/>
        </p:nvSpPr>
        <p:spPr>
          <a:xfrm>
            <a:off x="6256596" y="1671252"/>
            <a:ext cx="2527740" cy="3834767"/>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THOUGHT LEADERSHIP CONTENT</a:t>
            </a:r>
          </a:p>
          <a:p>
            <a:r>
              <a:rPr lang="en-US" sz="1200" dirty="0">
                <a:latin typeface="Brandon Grotesque" panose="020B0503020203060202" pitchFamily="34" charset="77"/>
              </a:rPr>
              <a:t>Media rooms are being decimated by layoffs, and LineVision has a topic (separate of the product) on which to educate its audience – these two things can equal a lot of opportunity for contributed content placement across all sectors of media for LineVision leaders. We recommend increasing quantity and consistency of blog posting – those topics can also be used (tweaked) for contributed content.</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we’ll secure the opportunities and outline the needs of the piece; you’ll need to do the writing internally above 1 piece a month. </a:t>
            </a:r>
          </a:p>
        </p:txBody>
      </p:sp>
      <p:sp>
        <p:nvSpPr>
          <p:cNvPr id="17" name="Content Placeholder 16">
            <a:extLst>
              <a:ext uri="{FF2B5EF4-FFF2-40B4-BE49-F238E27FC236}">
                <a16:creationId xmlns:a16="http://schemas.microsoft.com/office/drawing/2014/main" id="{A250269B-B341-4344-8966-F1BEC6EF52DC}"/>
              </a:ext>
            </a:extLst>
          </p:cNvPr>
          <p:cNvSpPr txBox="1">
            <a:spLocks/>
          </p:cNvSpPr>
          <p:nvPr/>
        </p:nvSpPr>
        <p:spPr>
          <a:xfrm>
            <a:off x="9212848" y="1678349"/>
            <a:ext cx="2433084" cy="382767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EVENTS AND PARTNERSHIPS </a:t>
            </a:r>
          </a:p>
          <a:p>
            <a:r>
              <a:rPr lang="en-US" sz="1200" dirty="0">
                <a:latin typeface="Brandon Grotesque" panose="020B0503020203060202" pitchFamily="34" charset="77"/>
              </a:rPr>
              <a:t>Participating in events, sponsoring key research, partnering with industry leaders to push an agenda forward – these are all areas in which INK has experience and can help. We’d manage speaker submissions and share strategy and ideas for making the most of your presence (even virtually) at key events throughout the year.</a:t>
            </a:r>
            <a:br>
              <a:rPr lang="en-US" sz="1200" dirty="0">
                <a:latin typeface="Brandon Grotesque" panose="020B0503020203060202" pitchFamily="34" charset="77"/>
              </a:rPr>
            </a:br>
            <a:br>
              <a:rPr lang="en-US" sz="1200"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alignment on prioritization of events, availability of spokespeople</a:t>
            </a:r>
            <a:endParaRPr lang="en-US" sz="1200" dirty="0">
              <a:solidFill>
                <a:schemeClr val="tx2"/>
              </a:solidFill>
              <a:latin typeface="Brandon Grotesque" panose="020B0503020203060202" pitchFamily="34" charset="77"/>
            </a:endParaRPr>
          </a:p>
        </p:txBody>
      </p:sp>
      <p:cxnSp>
        <p:nvCxnSpPr>
          <p:cNvPr id="21" name="Straight Connector 20">
            <a:extLst>
              <a:ext uri="{FF2B5EF4-FFF2-40B4-BE49-F238E27FC236}">
                <a16:creationId xmlns:a16="http://schemas.microsoft.com/office/drawing/2014/main" id="{1A435F59-D9B0-024F-BCB2-5BB122F819BC}"/>
              </a:ext>
            </a:extLst>
          </p:cNvPr>
          <p:cNvCxnSpPr>
            <a:cxnSpLocks/>
          </p:cNvCxnSpPr>
          <p:nvPr/>
        </p:nvCxnSpPr>
        <p:spPr>
          <a:xfrm>
            <a:off x="6042339"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EE6F2C-FAA7-FB4E-9D3C-8B8560D6A6DA}"/>
              </a:ext>
            </a:extLst>
          </p:cNvPr>
          <p:cNvCxnSpPr>
            <a:cxnSpLocks/>
          </p:cNvCxnSpPr>
          <p:nvPr/>
        </p:nvCxnSpPr>
        <p:spPr>
          <a:xfrm>
            <a:off x="8998593"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7B5955-5285-1C4B-A74B-302AA103EA04}"/>
              </a:ext>
            </a:extLst>
          </p:cNvPr>
          <p:cNvSpPr/>
          <p:nvPr/>
        </p:nvSpPr>
        <p:spPr>
          <a:xfrm>
            <a:off x="4084320" y="365126"/>
            <a:ext cx="4297680" cy="1021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update for your </a:t>
            </a:r>
            <a:r>
              <a:rPr lang="en-US" dirty="0" err="1"/>
              <a:t>opp</a:t>
            </a:r>
            <a:endParaRPr lang="en-US" dirty="0"/>
          </a:p>
        </p:txBody>
      </p:sp>
    </p:spTree>
    <p:extLst>
      <p:ext uri="{BB962C8B-B14F-4D97-AF65-F5344CB8AC3E}">
        <p14:creationId xmlns:p14="http://schemas.microsoft.com/office/powerpoint/2010/main" val="298720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SIMPLE INTRO TEMPLATE</a:t>
            </a:r>
          </a:p>
        </p:txBody>
      </p:sp>
    </p:spTree>
    <p:extLst>
      <p:ext uri="{BB962C8B-B14F-4D97-AF65-F5344CB8AC3E}">
        <p14:creationId xmlns:p14="http://schemas.microsoft.com/office/powerpoint/2010/main" val="18566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F6886-FCC7-284D-84D3-6541BAD3AA3E}"/>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3" name="Footer Placeholder 2">
            <a:extLst>
              <a:ext uri="{FF2B5EF4-FFF2-40B4-BE49-F238E27FC236}">
                <a16:creationId xmlns:a16="http://schemas.microsoft.com/office/drawing/2014/main" id="{FFF83722-CAC8-8544-8606-5A6599BB3C0B}"/>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68F21B-5B00-424B-9329-2AEDE7715D08}"/>
              </a:ext>
            </a:extLst>
          </p:cNvPr>
          <p:cNvSpPr>
            <a:spLocks noGrp="1"/>
          </p:cNvSpPr>
          <p:nvPr>
            <p:ph type="title"/>
          </p:nvPr>
        </p:nvSpPr>
        <p:spPr/>
        <p:txBody>
          <a:bodyPr/>
          <a:lstStyle/>
          <a:p>
            <a:r>
              <a:rPr lang="en-US" dirty="0"/>
              <a:t>Who you </a:t>
            </a:r>
            <a:br>
              <a:rPr lang="en-US" dirty="0"/>
            </a:br>
            <a:r>
              <a:rPr lang="en-US" dirty="0"/>
              <a:t>need to know</a:t>
            </a:r>
          </a:p>
        </p:txBody>
      </p:sp>
      <p:sp>
        <p:nvSpPr>
          <p:cNvPr id="5" name="Content Placeholder 4">
            <a:extLst>
              <a:ext uri="{FF2B5EF4-FFF2-40B4-BE49-F238E27FC236}">
                <a16:creationId xmlns:a16="http://schemas.microsoft.com/office/drawing/2014/main" id="{C3B2EB3C-F37B-7C4C-A53F-E0330AC050F7}"/>
              </a:ext>
            </a:extLst>
          </p:cNvPr>
          <p:cNvSpPr>
            <a:spLocks noGrp="1"/>
          </p:cNvSpPr>
          <p:nvPr>
            <p:ph sz="quarter" idx="13"/>
          </p:nvPr>
        </p:nvSpPr>
        <p:spPr/>
        <p:txBody>
          <a:bodyPr/>
          <a:lstStyle/>
          <a:p>
            <a:pPr>
              <a:spcBef>
                <a:spcPts val="0"/>
              </a:spcBef>
            </a:pPr>
            <a:r>
              <a:rPr lang="en-US" dirty="0" err="1"/>
              <a:t>AltEnergy</a:t>
            </a:r>
            <a:r>
              <a:rPr lang="en-US" dirty="0"/>
              <a:t> Mag</a:t>
            </a:r>
          </a:p>
          <a:p>
            <a:pPr>
              <a:spcBef>
                <a:spcPts val="0"/>
              </a:spcBef>
            </a:pPr>
            <a:r>
              <a:rPr lang="en-US" dirty="0"/>
              <a:t>Breaking Energy</a:t>
            </a:r>
          </a:p>
          <a:p>
            <a:pPr>
              <a:spcBef>
                <a:spcPts val="0"/>
              </a:spcBef>
            </a:pPr>
            <a:r>
              <a:rPr lang="en-US" dirty="0"/>
              <a:t>E&amp;E News</a:t>
            </a:r>
          </a:p>
          <a:p>
            <a:pPr>
              <a:spcBef>
                <a:spcPts val="0"/>
              </a:spcBef>
            </a:pPr>
            <a:r>
              <a:rPr lang="en-US" dirty="0"/>
              <a:t>Energy Central </a:t>
            </a:r>
          </a:p>
          <a:p>
            <a:pPr>
              <a:spcBef>
                <a:spcPts val="0"/>
              </a:spcBef>
            </a:pPr>
            <a:r>
              <a:rPr lang="en-US" dirty="0"/>
              <a:t>Energy CIO Insights </a:t>
            </a:r>
          </a:p>
          <a:p>
            <a:pPr>
              <a:spcBef>
                <a:spcPts val="0"/>
              </a:spcBef>
            </a:pPr>
            <a:r>
              <a:rPr lang="en-US" dirty="0"/>
              <a:t>Energy Digital</a:t>
            </a:r>
          </a:p>
          <a:p>
            <a:pPr>
              <a:spcBef>
                <a:spcPts val="0"/>
              </a:spcBef>
            </a:pPr>
            <a:r>
              <a:rPr lang="en-US" dirty="0"/>
              <a:t>Energy Manager Today </a:t>
            </a:r>
          </a:p>
          <a:p>
            <a:pPr>
              <a:spcBef>
                <a:spcPts val="0"/>
              </a:spcBef>
            </a:pPr>
            <a:r>
              <a:rPr lang="en-US" dirty="0"/>
              <a:t>Greentech Media</a:t>
            </a:r>
          </a:p>
          <a:p>
            <a:pPr>
              <a:spcBef>
                <a:spcPts val="0"/>
              </a:spcBef>
            </a:pPr>
            <a:r>
              <a:rPr lang="en-US" dirty="0"/>
              <a:t>Recharge</a:t>
            </a:r>
          </a:p>
          <a:p>
            <a:pPr>
              <a:spcBef>
                <a:spcPts val="0"/>
              </a:spcBef>
            </a:pPr>
            <a:endParaRPr lang="en-US" dirty="0"/>
          </a:p>
          <a:p>
            <a:endParaRPr lang="en-US" dirty="0"/>
          </a:p>
        </p:txBody>
      </p:sp>
      <p:sp>
        <p:nvSpPr>
          <p:cNvPr id="6" name="Text Placeholder 5">
            <a:extLst>
              <a:ext uri="{FF2B5EF4-FFF2-40B4-BE49-F238E27FC236}">
                <a16:creationId xmlns:a16="http://schemas.microsoft.com/office/drawing/2014/main" id="{2EEADDD0-EEA5-C448-86E7-034CBE951623}"/>
              </a:ext>
            </a:extLst>
          </p:cNvPr>
          <p:cNvSpPr>
            <a:spLocks noGrp="1"/>
          </p:cNvSpPr>
          <p:nvPr>
            <p:ph type="body" sz="quarter" idx="17"/>
          </p:nvPr>
        </p:nvSpPr>
        <p:spPr/>
        <p:txBody>
          <a:bodyPr/>
          <a:lstStyle/>
          <a:p>
            <a:r>
              <a:rPr lang="en-US" dirty="0"/>
              <a:t>ENERGY</a:t>
            </a:r>
          </a:p>
        </p:txBody>
      </p:sp>
      <p:sp>
        <p:nvSpPr>
          <p:cNvPr id="7" name="Text Placeholder 6">
            <a:extLst>
              <a:ext uri="{FF2B5EF4-FFF2-40B4-BE49-F238E27FC236}">
                <a16:creationId xmlns:a16="http://schemas.microsoft.com/office/drawing/2014/main" id="{B7A0BDFF-DD17-B643-84E6-84BF9D72FCE6}"/>
              </a:ext>
            </a:extLst>
          </p:cNvPr>
          <p:cNvSpPr>
            <a:spLocks noGrp="1"/>
          </p:cNvSpPr>
          <p:nvPr>
            <p:ph type="body" idx="1"/>
          </p:nvPr>
        </p:nvSpPr>
        <p:spPr/>
        <p:txBody>
          <a:bodyPr/>
          <a:lstStyle/>
          <a:p>
            <a:r>
              <a:rPr lang="en-US" dirty="0"/>
              <a:t>This is an example – not exhaustive – list of media and influencers that need to have LineVision on their radar. INK has worked with a cross-section of reporters from these outlets over the years, most recently via our work with Enel and its partners and customers. </a:t>
            </a:r>
          </a:p>
        </p:txBody>
      </p:sp>
      <p:sp>
        <p:nvSpPr>
          <p:cNvPr id="8" name="Content Placeholder 7">
            <a:extLst>
              <a:ext uri="{FF2B5EF4-FFF2-40B4-BE49-F238E27FC236}">
                <a16:creationId xmlns:a16="http://schemas.microsoft.com/office/drawing/2014/main" id="{4F202B93-13FC-FA43-A0FB-1FC9E5DBEAC1}"/>
              </a:ext>
            </a:extLst>
          </p:cNvPr>
          <p:cNvSpPr>
            <a:spLocks noGrp="1"/>
          </p:cNvSpPr>
          <p:nvPr>
            <p:ph sz="quarter" idx="18"/>
          </p:nvPr>
        </p:nvSpPr>
        <p:spPr/>
        <p:txBody>
          <a:bodyPr/>
          <a:lstStyle/>
          <a:p>
            <a:pPr>
              <a:spcBef>
                <a:spcPts val="0"/>
              </a:spcBef>
            </a:pPr>
            <a:r>
              <a:rPr lang="en-US" dirty="0"/>
              <a:t>Electric Light &amp; Power </a:t>
            </a:r>
          </a:p>
          <a:p>
            <a:pPr>
              <a:spcBef>
                <a:spcPts val="0"/>
              </a:spcBef>
            </a:pPr>
            <a:r>
              <a:rPr lang="en-US" dirty="0"/>
              <a:t>IEEE Spectrum</a:t>
            </a:r>
          </a:p>
          <a:p>
            <a:pPr>
              <a:spcBef>
                <a:spcPts val="0"/>
              </a:spcBef>
            </a:pPr>
            <a:r>
              <a:rPr lang="en-US" dirty="0"/>
              <a:t>POWER Magazine </a:t>
            </a:r>
          </a:p>
          <a:p>
            <a:pPr>
              <a:spcBef>
                <a:spcPts val="0"/>
              </a:spcBef>
            </a:pPr>
            <a:r>
              <a:rPr lang="en-US" dirty="0"/>
              <a:t>POWERGRID</a:t>
            </a:r>
          </a:p>
          <a:p>
            <a:pPr>
              <a:spcBef>
                <a:spcPts val="0"/>
              </a:spcBef>
            </a:pPr>
            <a:r>
              <a:rPr lang="en-US" dirty="0"/>
              <a:t>RTO Insider</a:t>
            </a:r>
          </a:p>
          <a:p>
            <a:pPr>
              <a:spcBef>
                <a:spcPts val="0"/>
              </a:spcBef>
            </a:pPr>
            <a:r>
              <a:rPr lang="en-US" dirty="0"/>
              <a:t>T&amp;D World</a:t>
            </a:r>
          </a:p>
          <a:p>
            <a:pPr>
              <a:spcBef>
                <a:spcPts val="0"/>
              </a:spcBef>
            </a:pPr>
            <a:r>
              <a:rPr lang="en-US" dirty="0"/>
              <a:t>Utility Dive</a:t>
            </a:r>
          </a:p>
          <a:p>
            <a:pPr>
              <a:spcBef>
                <a:spcPts val="0"/>
              </a:spcBef>
            </a:pPr>
            <a:endParaRPr lang="en-US" dirty="0"/>
          </a:p>
          <a:p>
            <a:pPr>
              <a:spcBef>
                <a:spcPts val="0"/>
              </a:spcBef>
            </a:pPr>
            <a:endParaRPr lang="en-US" dirty="0"/>
          </a:p>
          <a:p>
            <a:endParaRPr lang="en-US" dirty="0"/>
          </a:p>
        </p:txBody>
      </p:sp>
      <p:sp>
        <p:nvSpPr>
          <p:cNvPr id="9" name="Text Placeholder 8">
            <a:extLst>
              <a:ext uri="{FF2B5EF4-FFF2-40B4-BE49-F238E27FC236}">
                <a16:creationId xmlns:a16="http://schemas.microsoft.com/office/drawing/2014/main" id="{88835BF6-177A-294B-9090-6F2D112FF32C}"/>
              </a:ext>
            </a:extLst>
          </p:cNvPr>
          <p:cNvSpPr>
            <a:spLocks noGrp="1"/>
          </p:cNvSpPr>
          <p:nvPr>
            <p:ph type="body" sz="quarter" idx="19"/>
          </p:nvPr>
        </p:nvSpPr>
        <p:spPr/>
        <p:txBody>
          <a:bodyPr/>
          <a:lstStyle/>
          <a:p>
            <a:r>
              <a:rPr lang="en-US" dirty="0"/>
              <a:t>UTILITY</a:t>
            </a:r>
          </a:p>
        </p:txBody>
      </p:sp>
      <p:sp>
        <p:nvSpPr>
          <p:cNvPr id="10" name="Content Placeholder 9">
            <a:extLst>
              <a:ext uri="{FF2B5EF4-FFF2-40B4-BE49-F238E27FC236}">
                <a16:creationId xmlns:a16="http://schemas.microsoft.com/office/drawing/2014/main" id="{8A1A7D95-BB3D-974B-9121-643185447325}"/>
              </a:ext>
            </a:extLst>
          </p:cNvPr>
          <p:cNvSpPr>
            <a:spLocks noGrp="1"/>
          </p:cNvSpPr>
          <p:nvPr>
            <p:ph sz="quarter" idx="20"/>
          </p:nvPr>
        </p:nvSpPr>
        <p:spPr/>
        <p:txBody>
          <a:bodyPr/>
          <a:lstStyle/>
          <a:p>
            <a:pPr>
              <a:spcBef>
                <a:spcPts val="0"/>
              </a:spcBef>
            </a:pPr>
            <a:r>
              <a:rPr lang="en-US" dirty="0" err="1"/>
              <a:t>Axios</a:t>
            </a:r>
            <a:r>
              <a:rPr lang="en-US" dirty="0"/>
              <a:t> </a:t>
            </a:r>
          </a:p>
          <a:p>
            <a:pPr>
              <a:spcBef>
                <a:spcPts val="0"/>
              </a:spcBef>
            </a:pPr>
            <a:r>
              <a:rPr lang="en-US" dirty="0"/>
              <a:t>Bloomberg</a:t>
            </a:r>
          </a:p>
          <a:p>
            <a:pPr>
              <a:spcBef>
                <a:spcPts val="0"/>
              </a:spcBef>
            </a:pPr>
            <a:r>
              <a:rPr lang="en-US" dirty="0"/>
              <a:t>Business Insider </a:t>
            </a:r>
          </a:p>
          <a:p>
            <a:pPr>
              <a:spcBef>
                <a:spcPts val="0"/>
              </a:spcBef>
            </a:pPr>
            <a:r>
              <a:rPr lang="en-US" dirty="0"/>
              <a:t>Financial Times</a:t>
            </a:r>
          </a:p>
          <a:p>
            <a:pPr>
              <a:spcBef>
                <a:spcPts val="0"/>
              </a:spcBef>
            </a:pPr>
            <a:r>
              <a:rPr lang="en-US" dirty="0"/>
              <a:t>Forbes</a:t>
            </a:r>
          </a:p>
          <a:p>
            <a:pPr>
              <a:spcBef>
                <a:spcPts val="0"/>
              </a:spcBef>
            </a:pPr>
            <a:r>
              <a:rPr lang="en-US" dirty="0"/>
              <a:t>Fortune</a:t>
            </a:r>
          </a:p>
          <a:p>
            <a:pPr>
              <a:spcBef>
                <a:spcPts val="0"/>
              </a:spcBef>
            </a:pPr>
            <a:r>
              <a:rPr lang="en-US" dirty="0"/>
              <a:t>New York Times</a:t>
            </a:r>
          </a:p>
          <a:p>
            <a:pPr>
              <a:spcBef>
                <a:spcPts val="0"/>
              </a:spcBef>
            </a:pPr>
            <a:r>
              <a:rPr lang="en-US" dirty="0"/>
              <a:t>The Verge</a:t>
            </a:r>
          </a:p>
          <a:p>
            <a:pPr>
              <a:spcBef>
                <a:spcPts val="0"/>
              </a:spcBef>
            </a:pPr>
            <a:r>
              <a:rPr lang="en-US" dirty="0"/>
              <a:t>Wall Street Journal</a:t>
            </a:r>
          </a:p>
          <a:p>
            <a:pPr>
              <a:spcBef>
                <a:spcPts val="0"/>
              </a:spcBef>
            </a:pPr>
            <a:r>
              <a:rPr lang="en-US" dirty="0"/>
              <a:t>Washington Post</a:t>
            </a:r>
          </a:p>
        </p:txBody>
      </p:sp>
      <p:sp>
        <p:nvSpPr>
          <p:cNvPr id="11" name="Text Placeholder 10">
            <a:extLst>
              <a:ext uri="{FF2B5EF4-FFF2-40B4-BE49-F238E27FC236}">
                <a16:creationId xmlns:a16="http://schemas.microsoft.com/office/drawing/2014/main" id="{221AA4F9-68D3-5548-90A3-463B5B1603C9}"/>
              </a:ext>
            </a:extLst>
          </p:cNvPr>
          <p:cNvSpPr>
            <a:spLocks noGrp="1"/>
          </p:cNvSpPr>
          <p:nvPr>
            <p:ph type="body" sz="quarter" idx="21"/>
          </p:nvPr>
        </p:nvSpPr>
        <p:spPr/>
        <p:txBody>
          <a:bodyPr/>
          <a:lstStyle/>
          <a:p>
            <a:r>
              <a:rPr lang="en-US" dirty="0"/>
              <a:t>NATIONAL</a:t>
            </a:r>
          </a:p>
        </p:txBody>
      </p:sp>
      <p:sp>
        <p:nvSpPr>
          <p:cNvPr id="12" name="Content Placeholder 11">
            <a:extLst>
              <a:ext uri="{FF2B5EF4-FFF2-40B4-BE49-F238E27FC236}">
                <a16:creationId xmlns:a16="http://schemas.microsoft.com/office/drawing/2014/main" id="{011467F6-4157-4145-AED6-E37BB8EDFAEF}"/>
              </a:ext>
            </a:extLst>
          </p:cNvPr>
          <p:cNvSpPr>
            <a:spLocks noGrp="1"/>
          </p:cNvSpPr>
          <p:nvPr>
            <p:ph sz="quarter" idx="22"/>
          </p:nvPr>
        </p:nvSpPr>
        <p:spPr>
          <a:xfrm>
            <a:off x="9212847" y="3047030"/>
            <a:ext cx="2629747" cy="3008140"/>
          </a:xfrm>
        </p:spPr>
        <p:txBody>
          <a:bodyPr/>
          <a:lstStyle/>
          <a:p>
            <a:pPr>
              <a:spcBef>
                <a:spcPts val="0"/>
              </a:spcBef>
            </a:pPr>
            <a:r>
              <a:rPr lang="en-US" dirty="0"/>
              <a:t>ACEG</a:t>
            </a:r>
          </a:p>
          <a:p>
            <a:pPr>
              <a:spcBef>
                <a:spcPts val="0"/>
              </a:spcBef>
            </a:pPr>
            <a:r>
              <a:rPr lang="en-US" dirty="0"/>
              <a:t>Bloomberg New Energy Finance</a:t>
            </a:r>
          </a:p>
          <a:p>
            <a:pPr>
              <a:spcBef>
                <a:spcPts val="0"/>
              </a:spcBef>
            </a:pPr>
            <a:r>
              <a:rPr lang="en-US" dirty="0"/>
              <a:t>Energy Finance Daily (S&amp;P Global Market Intelligence)</a:t>
            </a:r>
          </a:p>
          <a:p>
            <a:pPr>
              <a:spcBef>
                <a:spcPts val="0"/>
              </a:spcBef>
            </a:pPr>
            <a:r>
              <a:rPr lang="en-US" dirty="0"/>
              <a:t>Grid Strategies</a:t>
            </a:r>
          </a:p>
          <a:p>
            <a:pPr>
              <a:spcBef>
                <a:spcPts val="0"/>
              </a:spcBef>
            </a:pPr>
            <a:r>
              <a:rPr lang="en-US" dirty="0"/>
              <a:t>IHS Energy </a:t>
            </a:r>
          </a:p>
          <a:p>
            <a:pPr>
              <a:spcBef>
                <a:spcPts val="0"/>
              </a:spcBef>
            </a:pPr>
            <a:r>
              <a:rPr lang="en-US" dirty="0"/>
              <a:t>Penn Energy </a:t>
            </a:r>
          </a:p>
          <a:p>
            <a:pPr>
              <a:spcBef>
                <a:spcPts val="0"/>
              </a:spcBef>
            </a:pPr>
            <a:r>
              <a:rPr lang="en-US" dirty="0"/>
              <a:t>Navigant Research</a:t>
            </a:r>
          </a:p>
          <a:p>
            <a:pPr>
              <a:spcBef>
                <a:spcPts val="0"/>
              </a:spcBef>
            </a:pPr>
            <a:r>
              <a:rPr lang="en-US" dirty="0"/>
              <a:t>The Energy Journal (International Association for Energy Economics)</a:t>
            </a:r>
          </a:p>
          <a:p>
            <a:pPr>
              <a:spcBef>
                <a:spcPts val="0"/>
              </a:spcBef>
            </a:pPr>
            <a:r>
              <a:rPr lang="en-US" dirty="0"/>
              <a:t>WATT Coalition</a:t>
            </a:r>
          </a:p>
          <a:p>
            <a:pPr>
              <a:spcBef>
                <a:spcPts val="0"/>
              </a:spcBef>
            </a:pPr>
            <a:endParaRPr lang="en-US" dirty="0"/>
          </a:p>
          <a:p>
            <a:endParaRPr lang="en-US" dirty="0"/>
          </a:p>
        </p:txBody>
      </p:sp>
      <p:sp>
        <p:nvSpPr>
          <p:cNvPr id="13" name="Text Placeholder 12">
            <a:extLst>
              <a:ext uri="{FF2B5EF4-FFF2-40B4-BE49-F238E27FC236}">
                <a16:creationId xmlns:a16="http://schemas.microsoft.com/office/drawing/2014/main" id="{E9486E65-F2C0-3A4F-B74B-0141AEEE6019}"/>
              </a:ext>
            </a:extLst>
          </p:cNvPr>
          <p:cNvSpPr>
            <a:spLocks noGrp="1"/>
          </p:cNvSpPr>
          <p:nvPr>
            <p:ph type="body" sz="quarter" idx="23"/>
          </p:nvPr>
        </p:nvSpPr>
        <p:spPr/>
        <p:txBody>
          <a:bodyPr/>
          <a:lstStyle/>
          <a:p>
            <a:r>
              <a:rPr lang="en-US" dirty="0"/>
              <a:t>INFLUENCERS</a:t>
            </a:r>
          </a:p>
        </p:txBody>
      </p:sp>
    </p:spTree>
    <p:extLst>
      <p:ext uri="{BB962C8B-B14F-4D97-AF65-F5344CB8AC3E}">
        <p14:creationId xmlns:p14="http://schemas.microsoft.com/office/powerpoint/2010/main" val="223465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31</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Q1 2020 – Q2 2020</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APR</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MAY</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JUN</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549A1-85BC-4F49-8FA8-AA6D8ADEDC1F}"/>
              </a:ext>
            </a:extLst>
          </p:cNvPr>
          <p:cNvSpPr>
            <a:spLocks noGrp="1"/>
          </p:cNvSpPr>
          <p:nvPr>
            <p:ph type="sldNum" sz="quarter" idx="12"/>
          </p:nvPr>
        </p:nvSpPr>
        <p:spPr/>
        <p:txBody>
          <a:bodyPr/>
          <a:lstStyle/>
          <a:p>
            <a:fld id="{B15A4BD5-B51F-9048-892F-7599ACE81F82}" type="slidenum">
              <a:rPr lang="en-US" smtClean="0"/>
              <a:pPr/>
              <a:t>32</a:t>
            </a:fld>
            <a:endParaRPr lang="en-US"/>
          </a:p>
        </p:txBody>
      </p:sp>
      <p:sp>
        <p:nvSpPr>
          <p:cNvPr id="3" name="Footer Placeholder 2">
            <a:extLst>
              <a:ext uri="{FF2B5EF4-FFF2-40B4-BE49-F238E27FC236}">
                <a16:creationId xmlns:a16="http://schemas.microsoft.com/office/drawing/2014/main" id="{84F9BD49-995E-844B-9C51-A934CD3E17A2}"/>
              </a:ext>
            </a:extLst>
          </p:cNvPr>
          <p:cNvSpPr>
            <a:spLocks noGrp="1"/>
          </p:cNvSpPr>
          <p:nvPr>
            <p:ph type="ftr" sz="quarter" idx="3"/>
          </p:nvPr>
        </p:nvSpPr>
        <p:spPr/>
        <p:txBody>
          <a:bodyPr/>
          <a:lstStyle/>
          <a:p>
            <a:r>
              <a:rPr lang="en-US"/>
              <a:t>INK-CO.COM  |</a:t>
            </a:r>
          </a:p>
        </p:txBody>
      </p:sp>
      <p:sp>
        <p:nvSpPr>
          <p:cNvPr id="11" name="Title 1">
            <a:extLst>
              <a:ext uri="{FF2B5EF4-FFF2-40B4-BE49-F238E27FC236}">
                <a16:creationId xmlns:a16="http://schemas.microsoft.com/office/drawing/2014/main" id="{88D9531C-62BC-8943-A304-F01E1E908DF3}"/>
              </a:ext>
            </a:extLst>
          </p:cNvPr>
          <p:cNvSpPr txBox="1">
            <a:spLocks/>
          </p:cNvSpPr>
          <p:nvPr/>
        </p:nvSpPr>
        <p:spPr>
          <a:xfrm>
            <a:off x="312420" y="98058"/>
            <a:ext cx="11567160" cy="766895"/>
          </a:xfrm>
          <a:prstGeom prst="rect">
            <a:avLst/>
          </a:prstGeom>
        </p:spPr>
        <p:txBody>
          <a:bodyPr anchor="ct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dirty="0"/>
              <a:t>2020 program timeline</a:t>
            </a:r>
          </a:p>
        </p:txBody>
      </p:sp>
      <p:sp>
        <p:nvSpPr>
          <p:cNvPr id="12" name="Rounded Rectangle 112">
            <a:extLst>
              <a:ext uri="{FF2B5EF4-FFF2-40B4-BE49-F238E27FC236}">
                <a16:creationId xmlns:a16="http://schemas.microsoft.com/office/drawing/2014/main" id="{C160EE1B-987B-8640-AE17-830020C20FE5}"/>
              </a:ext>
            </a:extLst>
          </p:cNvPr>
          <p:cNvSpPr>
            <a:spLocks noChangeArrowheads="1"/>
          </p:cNvSpPr>
          <p:nvPr/>
        </p:nvSpPr>
        <p:spPr bwMode="auto">
          <a:xfrm>
            <a:off x="1479950" y="1040524"/>
            <a:ext cx="106846" cy="4925726"/>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bg1"/>
              </a:solidFill>
            </a:endParaRPr>
          </a:p>
        </p:txBody>
      </p:sp>
      <p:sp>
        <p:nvSpPr>
          <p:cNvPr id="18" name="Rectangle 213">
            <a:extLst>
              <a:ext uri="{FF2B5EF4-FFF2-40B4-BE49-F238E27FC236}">
                <a16:creationId xmlns:a16="http://schemas.microsoft.com/office/drawing/2014/main" id="{FEE0264C-4A87-9645-ABD4-8E37C2B25E57}"/>
              </a:ext>
            </a:extLst>
          </p:cNvPr>
          <p:cNvSpPr>
            <a:spLocks noChangeArrowheads="1"/>
          </p:cNvSpPr>
          <p:nvPr/>
        </p:nvSpPr>
        <p:spPr bwMode="auto">
          <a:xfrm>
            <a:off x="895030" y="899584"/>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23" name="TextBox 201">
            <a:extLst>
              <a:ext uri="{FF2B5EF4-FFF2-40B4-BE49-F238E27FC236}">
                <a16:creationId xmlns:a16="http://schemas.microsoft.com/office/drawing/2014/main" id="{C7257469-DF7D-D04D-B552-CC290652C010}"/>
              </a:ext>
            </a:extLst>
          </p:cNvPr>
          <p:cNvSpPr txBox="1">
            <a:spLocks noChangeArrowheads="1"/>
          </p:cNvSpPr>
          <p:nvPr/>
        </p:nvSpPr>
        <p:spPr bwMode="auto">
          <a:xfrm>
            <a:off x="893450" y="665611"/>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MAY</a:t>
            </a:r>
          </a:p>
        </p:txBody>
      </p:sp>
      <p:sp>
        <p:nvSpPr>
          <p:cNvPr id="31" name="Rounded Rectangle 112">
            <a:extLst>
              <a:ext uri="{FF2B5EF4-FFF2-40B4-BE49-F238E27FC236}">
                <a16:creationId xmlns:a16="http://schemas.microsoft.com/office/drawing/2014/main" id="{48C85A5E-0B73-864E-B589-F49AA2AE17F5}"/>
              </a:ext>
            </a:extLst>
          </p:cNvPr>
          <p:cNvSpPr>
            <a:spLocks noChangeArrowheads="1"/>
          </p:cNvSpPr>
          <p:nvPr/>
        </p:nvSpPr>
        <p:spPr bwMode="auto">
          <a:xfrm>
            <a:off x="1635984" y="1186185"/>
            <a:ext cx="1188621" cy="193016"/>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38" name="Rounded Rectangle 116">
            <a:extLst>
              <a:ext uri="{FF2B5EF4-FFF2-40B4-BE49-F238E27FC236}">
                <a16:creationId xmlns:a16="http://schemas.microsoft.com/office/drawing/2014/main" id="{48772487-47AE-A04F-9390-2C0284BC952A}"/>
              </a:ext>
            </a:extLst>
          </p:cNvPr>
          <p:cNvSpPr>
            <a:spLocks noChangeArrowheads="1"/>
          </p:cNvSpPr>
          <p:nvPr/>
        </p:nvSpPr>
        <p:spPr bwMode="auto">
          <a:xfrm>
            <a:off x="1220257" y="963833"/>
            <a:ext cx="649022" cy="175569"/>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FontTx/>
              <a:buNone/>
            </a:pPr>
            <a:r>
              <a:rPr lang="en-US" altLang="en-US" sz="900" dirty="0">
                <a:solidFill>
                  <a:schemeClr val="bg1"/>
                </a:solidFill>
                <a:latin typeface="Helvetica Neue LT Std 55 Roman" charset="0"/>
                <a:ea typeface="Helvetica Neue LT Std 55 Roman" charset="0"/>
                <a:cs typeface="Helvetica Neue LT Std 55 Roman" charset="0"/>
              </a:rPr>
              <a:t>Kick Off</a:t>
            </a:r>
          </a:p>
        </p:txBody>
      </p:sp>
      <p:sp>
        <p:nvSpPr>
          <p:cNvPr id="58" name="Rounded Rectangle 116">
            <a:extLst>
              <a:ext uri="{FF2B5EF4-FFF2-40B4-BE49-F238E27FC236}">
                <a16:creationId xmlns:a16="http://schemas.microsoft.com/office/drawing/2014/main" id="{0F516F42-48CC-4245-A915-412A35D78318}"/>
              </a:ext>
            </a:extLst>
          </p:cNvPr>
          <p:cNvSpPr>
            <a:spLocks noChangeArrowheads="1"/>
          </p:cNvSpPr>
          <p:nvPr/>
        </p:nvSpPr>
        <p:spPr bwMode="auto">
          <a:xfrm rot="16200000">
            <a:off x="-401058" y="1588756"/>
            <a:ext cx="1839351" cy="556263"/>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Audience Research</a:t>
            </a:r>
          </a:p>
        </p:txBody>
      </p:sp>
      <p:sp>
        <p:nvSpPr>
          <p:cNvPr id="60" name="Rounded Rectangle 116">
            <a:extLst>
              <a:ext uri="{FF2B5EF4-FFF2-40B4-BE49-F238E27FC236}">
                <a16:creationId xmlns:a16="http://schemas.microsoft.com/office/drawing/2014/main" id="{4FE83A9A-9C5D-024F-A475-A616C3FFBF5C}"/>
              </a:ext>
            </a:extLst>
          </p:cNvPr>
          <p:cNvSpPr>
            <a:spLocks noChangeArrowheads="1"/>
          </p:cNvSpPr>
          <p:nvPr/>
        </p:nvSpPr>
        <p:spPr bwMode="auto">
          <a:xfrm rot="16200000">
            <a:off x="-279418" y="3383676"/>
            <a:ext cx="1574106" cy="55626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Messaging</a:t>
            </a:r>
          </a:p>
        </p:txBody>
      </p:sp>
      <p:sp>
        <p:nvSpPr>
          <p:cNvPr id="64" name="Rounded Rectangle 116">
            <a:extLst>
              <a:ext uri="{FF2B5EF4-FFF2-40B4-BE49-F238E27FC236}">
                <a16:creationId xmlns:a16="http://schemas.microsoft.com/office/drawing/2014/main" id="{728E962B-B945-064E-B5DC-BB3008C0200F}"/>
              </a:ext>
            </a:extLst>
          </p:cNvPr>
          <p:cNvSpPr>
            <a:spLocks noChangeArrowheads="1"/>
          </p:cNvSpPr>
          <p:nvPr/>
        </p:nvSpPr>
        <p:spPr bwMode="auto">
          <a:xfrm rot="16200000">
            <a:off x="-181010" y="4956149"/>
            <a:ext cx="1378221" cy="55626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None/>
            </a:pPr>
            <a:r>
              <a:rPr lang="en-US" altLang="en-US" sz="900" dirty="0" err="1">
                <a:solidFill>
                  <a:schemeClr val="tx1"/>
                </a:solidFill>
                <a:latin typeface="Helvetica Neue LT Std 55 Roman" charset="0"/>
                <a:ea typeface="Helvetica Neue LT Std 55 Roman" charset="0"/>
                <a:cs typeface="Helvetica Neue LT Std 55 Roman" charset="0"/>
              </a:rPr>
              <a:t>Pilor</a:t>
            </a:r>
            <a:r>
              <a:rPr lang="en-US" altLang="en-US" sz="900" dirty="0">
                <a:solidFill>
                  <a:schemeClr val="tx1"/>
                </a:solidFill>
                <a:latin typeface="Helvetica Neue LT Std 55 Roman" charset="0"/>
                <a:ea typeface="Helvetica Neue LT Std 55 Roman" charset="0"/>
                <a:cs typeface="Helvetica Neue LT Std 55 Roman" charset="0"/>
              </a:rPr>
              <a:t> Campaign</a:t>
            </a:r>
          </a:p>
        </p:txBody>
      </p:sp>
      <p:sp>
        <p:nvSpPr>
          <p:cNvPr id="63" name="Rectangle 213">
            <a:extLst>
              <a:ext uri="{FF2B5EF4-FFF2-40B4-BE49-F238E27FC236}">
                <a16:creationId xmlns:a16="http://schemas.microsoft.com/office/drawing/2014/main" id="{BFB42CFD-CC0C-0C4D-AFA5-1BB7B7AC7B21}"/>
              </a:ext>
            </a:extLst>
          </p:cNvPr>
          <p:cNvSpPr>
            <a:spLocks noChangeArrowheads="1"/>
          </p:cNvSpPr>
          <p:nvPr/>
        </p:nvSpPr>
        <p:spPr bwMode="auto">
          <a:xfrm>
            <a:off x="228742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65" name="TextBox 201">
            <a:extLst>
              <a:ext uri="{FF2B5EF4-FFF2-40B4-BE49-F238E27FC236}">
                <a16:creationId xmlns:a16="http://schemas.microsoft.com/office/drawing/2014/main" id="{4C8B3CA0-40C6-EA4C-8FD2-10E977D66B08}"/>
              </a:ext>
            </a:extLst>
          </p:cNvPr>
          <p:cNvSpPr txBox="1">
            <a:spLocks noChangeArrowheads="1"/>
          </p:cNvSpPr>
          <p:nvPr/>
        </p:nvSpPr>
        <p:spPr bwMode="auto">
          <a:xfrm>
            <a:off x="228584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JUNE</a:t>
            </a:r>
          </a:p>
        </p:txBody>
      </p:sp>
      <p:sp>
        <p:nvSpPr>
          <p:cNvPr id="68" name="Rounded Rectangle 112">
            <a:extLst>
              <a:ext uri="{FF2B5EF4-FFF2-40B4-BE49-F238E27FC236}">
                <a16:creationId xmlns:a16="http://schemas.microsoft.com/office/drawing/2014/main" id="{9E124F1E-506F-F849-9E04-331881ED5FA2}"/>
              </a:ext>
            </a:extLst>
          </p:cNvPr>
          <p:cNvSpPr>
            <a:spLocks noChangeArrowheads="1"/>
          </p:cNvSpPr>
          <p:nvPr/>
        </p:nvSpPr>
        <p:spPr bwMode="auto">
          <a:xfrm>
            <a:off x="1647109" y="1425984"/>
            <a:ext cx="1021035"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69" name="Rectangle 213">
            <a:extLst>
              <a:ext uri="{FF2B5EF4-FFF2-40B4-BE49-F238E27FC236}">
                <a16:creationId xmlns:a16="http://schemas.microsoft.com/office/drawing/2014/main" id="{DDD8DA01-3E69-014B-9C9C-00BD7437C011}"/>
              </a:ext>
            </a:extLst>
          </p:cNvPr>
          <p:cNvSpPr>
            <a:spLocks noChangeArrowheads="1"/>
          </p:cNvSpPr>
          <p:nvPr/>
        </p:nvSpPr>
        <p:spPr bwMode="auto">
          <a:xfrm>
            <a:off x="3678788" y="900629"/>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70" name="TextBox 201">
            <a:extLst>
              <a:ext uri="{FF2B5EF4-FFF2-40B4-BE49-F238E27FC236}">
                <a16:creationId xmlns:a16="http://schemas.microsoft.com/office/drawing/2014/main" id="{956AF219-F039-974E-8EBC-6F9E64B80C4E}"/>
              </a:ext>
            </a:extLst>
          </p:cNvPr>
          <p:cNvSpPr txBox="1">
            <a:spLocks noChangeArrowheads="1"/>
          </p:cNvSpPr>
          <p:nvPr/>
        </p:nvSpPr>
        <p:spPr bwMode="auto">
          <a:xfrm>
            <a:off x="3677208" y="666656"/>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JULY</a:t>
            </a:r>
          </a:p>
        </p:txBody>
      </p:sp>
      <p:sp>
        <p:nvSpPr>
          <p:cNvPr id="72" name="Rounded Rectangle 112">
            <a:extLst>
              <a:ext uri="{FF2B5EF4-FFF2-40B4-BE49-F238E27FC236}">
                <a16:creationId xmlns:a16="http://schemas.microsoft.com/office/drawing/2014/main" id="{48A115C3-143E-8E4D-ABBD-0A36BCBD607A}"/>
              </a:ext>
            </a:extLst>
          </p:cNvPr>
          <p:cNvSpPr>
            <a:spLocks noChangeArrowheads="1"/>
          </p:cNvSpPr>
          <p:nvPr/>
        </p:nvSpPr>
        <p:spPr bwMode="auto">
          <a:xfrm>
            <a:off x="2758632" y="1192789"/>
            <a:ext cx="147062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 Recruiting</a:t>
            </a:r>
            <a:endParaRPr lang="en-US" sz="900" dirty="0">
              <a:solidFill>
                <a:schemeClr val="tx1"/>
              </a:solidFill>
            </a:endParaRPr>
          </a:p>
        </p:txBody>
      </p:sp>
      <p:sp>
        <p:nvSpPr>
          <p:cNvPr id="74" name="Rounded Rectangle 112">
            <a:extLst>
              <a:ext uri="{FF2B5EF4-FFF2-40B4-BE49-F238E27FC236}">
                <a16:creationId xmlns:a16="http://schemas.microsoft.com/office/drawing/2014/main" id="{7B7697FB-DCEC-754F-A882-980B1F29D0AC}"/>
              </a:ext>
            </a:extLst>
          </p:cNvPr>
          <p:cNvSpPr>
            <a:spLocks noChangeArrowheads="1"/>
          </p:cNvSpPr>
          <p:nvPr/>
        </p:nvSpPr>
        <p:spPr bwMode="auto">
          <a:xfrm>
            <a:off x="2589470" y="1419380"/>
            <a:ext cx="1509744" cy="191531"/>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Question Development</a:t>
            </a:r>
            <a:endParaRPr lang="en-US" sz="900" dirty="0">
              <a:solidFill>
                <a:schemeClr val="tx1"/>
              </a:solidFill>
            </a:endParaRPr>
          </a:p>
        </p:txBody>
      </p:sp>
      <p:sp>
        <p:nvSpPr>
          <p:cNvPr id="75" name="Rounded Rectangle 112">
            <a:extLst>
              <a:ext uri="{FF2B5EF4-FFF2-40B4-BE49-F238E27FC236}">
                <a16:creationId xmlns:a16="http://schemas.microsoft.com/office/drawing/2014/main" id="{F5B72017-C080-A347-B0C0-4CB3D6A58256}"/>
              </a:ext>
            </a:extLst>
          </p:cNvPr>
          <p:cNvSpPr>
            <a:spLocks noChangeArrowheads="1"/>
          </p:cNvSpPr>
          <p:nvPr/>
        </p:nvSpPr>
        <p:spPr bwMode="auto">
          <a:xfrm>
            <a:off x="3544139" y="1686270"/>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Instructional Leader Interviews</a:t>
            </a:r>
            <a:endParaRPr lang="en-US" sz="900" dirty="0">
              <a:solidFill>
                <a:schemeClr val="tx1"/>
              </a:solidFill>
            </a:endParaRPr>
          </a:p>
        </p:txBody>
      </p:sp>
      <p:sp>
        <p:nvSpPr>
          <p:cNvPr id="76" name="Rounded Rectangle 112">
            <a:extLst>
              <a:ext uri="{FF2B5EF4-FFF2-40B4-BE49-F238E27FC236}">
                <a16:creationId xmlns:a16="http://schemas.microsoft.com/office/drawing/2014/main" id="{7D4379F4-C804-CA44-9EB0-9CB7D7A41A4A}"/>
              </a:ext>
            </a:extLst>
          </p:cNvPr>
          <p:cNvSpPr>
            <a:spLocks noChangeArrowheads="1"/>
          </p:cNvSpPr>
          <p:nvPr/>
        </p:nvSpPr>
        <p:spPr bwMode="auto">
          <a:xfrm>
            <a:off x="3540493" y="1948715"/>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Technology Provider Interviews</a:t>
            </a:r>
            <a:endParaRPr lang="en-US" sz="900" dirty="0">
              <a:solidFill>
                <a:schemeClr val="tx1"/>
              </a:solidFill>
            </a:endParaRPr>
          </a:p>
        </p:txBody>
      </p:sp>
      <p:sp>
        <p:nvSpPr>
          <p:cNvPr id="77" name="Rounded Rectangle 112">
            <a:extLst>
              <a:ext uri="{FF2B5EF4-FFF2-40B4-BE49-F238E27FC236}">
                <a16:creationId xmlns:a16="http://schemas.microsoft.com/office/drawing/2014/main" id="{AAF6C20F-B6C6-214B-B074-6D31C0999DF2}"/>
              </a:ext>
            </a:extLst>
          </p:cNvPr>
          <p:cNvSpPr>
            <a:spLocks noChangeArrowheads="1"/>
          </p:cNvSpPr>
          <p:nvPr/>
        </p:nvSpPr>
        <p:spPr bwMode="auto">
          <a:xfrm>
            <a:off x="3942263" y="2186480"/>
            <a:ext cx="2713283" cy="171037"/>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Interviews Transcribed &amp; Analyzed</a:t>
            </a:r>
            <a:endParaRPr lang="en-US" sz="900" dirty="0">
              <a:solidFill>
                <a:schemeClr val="tx1"/>
              </a:solidFill>
            </a:endParaRPr>
          </a:p>
        </p:txBody>
      </p:sp>
      <p:sp>
        <p:nvSpPr>
          <p:cNvPr id="78" name="Rounded Rectangle 112">
            <a:extLst>
              <a:ext uri="{FF2B5EF4-FFF2-40B4-BE49-F238E27FC236}">
                <a16:creationId xmlns:a16="http://schemas.microsoft.com/office/drawing/2014/main" id="{7C41FB42-CF30-8443-B3E3-043BCC0CE074}"/>
              </a:ext>
            </a:extLst>
          </p:cNvPr>
          <p:cNvSpPr>
            <a:spLocks noChangeArrowheads="1"/>
          </p:cNvSpPr>
          <p:nvPr/>
        </p:nvSpPr>
        <p:spPr bwMode="auto">
          <a:xfrm>
            <a:off x="2824605" y="1683095"/>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79" name="Rounded Rectangle 112">
            <a:extLst>
              <a:ext uri="{FF2B5EF4-FFF2-40B4-BE49-F238E27FC236}">
                <a16:creationId xmlns:a16="http://schemas.microsoft.com/office/drawing/2014/main" id="{AB5DA211-977A-5144-BA8E-BF795F9FB3F4}"/>
              </a:ext>
            </a:extLst>
          </p:cNvPr>
          <p:cNvSpPr>
            <a:spLocks noChangeArrowheads="1"/>
          </p:cNvSpPr>
          <p:nvPr/>
        </p:nvSpPr>
        <p:spPr bwMode="auto">
          <a:xfrm>
            <a:off x="2822609" y="1944941"/>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80" name="Rounded Rectangle 112">
            <a:extLst>
              <a:ext uri="{FF2B5EF4-FFF2-40B4-BE49-F238E27FC236}">
                <a16:creationId xmlns:a16="http://schemas.microsoft.com/office/drawing/2014/main" id="{406A55B4-66F3-364A-A24D-13A069462459}"/>
              </a:ext>
            </a:extLst>
          </p:cNvPr>
          <p:cNvSpPr>
            <a:spLocks noChangeArrowheads="1"/>
          </p:cNvSpPr>
          <p:nvPr/>
        </p:nvSpPr>
        <p:spPr bwMode="auto">
          <a:xfrm>
            <a:off x="2822608" y="2185957"/>
            <a:ext cx="1577436"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3" name="Rounded Rectangle 112">
            <a:extLst>
              <a:ext uri="{FF2B5EF4-FFF2-40B4-BE49-F238E27FC236}">
                <a16:creationId xmlns:a16="http://schemas.microsoft.com/office/drawing/2014/main" id="{E4211313-6896-6F4D-B8BB-755CA7894604}"/>
              </a:ext>
            </a:extLst>
          </p:cNvPr>
          <p:cNvSpPr>
            <a:spLocks noChangeArrowheads="1"/>
          </p:cNvSpPr>
          <p:nvPr/>
        </p:nvSpPr>
        <p:spPr bwMode="auto">
          <a:xfrm>
            <a:off x="3685397" y="2442926"/>
            <a:ext cx="876094" cy="343636"/>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Interview Brief</a:t>
            </a:r>
          </a:p>
        </p:txBody>
      </p:sp>
      <p:sp>
        <p:nvSpPr>
          <p:cNvPr id="94" name="Rounded Rectangle 112">
            <a:extLst>
              <a:ext uri="{FF2B5EF4-FFF2-40B4-BE49-F238E27FC236}">
                <a16:creationId xmlns:a16="http://schemas.microsoft.com/office/drawing/2014/main" id="{BEAC9A35-9572-EC43-A269-694C46BA45E1}"/>
              </a:ext>
            </a:extLst>
          </p:cNvPr>
          <p:cNvSpPr>
            <a:spLocks noChangeArrowheads="1"/>
          </p:cNvSpPr>
          <p:nvPr/>
        </p:nvSpPr>
        <p:spPr bwMode="auto">
          <a:xfrm>
            <a:off x="3686034" y="2876439"/>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7" name="Rounded Rectangle 112">
            <a:extLst>
              <a:ext uri="{FF2B5EF4-FFF2-40B4-BE49-F238E27FC236}">
                <a16:creationId xmlns:a16="http://schemas.microsoft.com/office/drawing/2014/main" id="{53B2A6C8-93C2-824F-979E-92896F3714F2}"/>
              </a:ext>
            </a:extLst>
          </p:cNvPr>
          <p:cNvSpPr>
            <a:spLocks noChangeArrowheads="1"/>
          </p:cNvSpPr>
          <p:nvPr/>
        </p:nvSpPr>
        <p:spPr bwMode="auto">
          <a:xfrm>
            <a:off x="4482126" y="2876439"/>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Current Message Analysis</a:t>
            </a:r>
            <a:endParaRPr lang="en-US" sz="900" dirty="0">
              <a:solidFill>
                <a:schemeClr val="tx1"/>
              </a:solidFill>
            </a:endParaRPr>
          </a:p>
        </p:txBody>
      </p:sp>
      <p:sp>
        <p:nvSpPr>
          <p:cNvPr id="108" name="Rounded Rectangle 112">
            <a:extLst>
              <a:ext uri="{FF2B5EF4-FFF2-40B4-BE49-F238E27FC236}">
                <a16:creationId xmlns:a16="http://schemas.microsoft.com/office/drawing/2014/main" id="{463AC0B2-34E2-7F48-B1D6-46A94C5CA18C}"/>
              </a:ext>
            </a:extLst>
          </p:cNvPr>
          <p:cNvSpPr>
            <a:spLocks noChangeArrowheads="1"/>
          </p:cNvSpPr>
          <p:nvPr/>
        </p:nvSpPr>
        <p:spPr bwMode="auto">
          <a:xfrm>
            <a:off x="4073030" y="3105663"/>
            <a:ext cx="489097" cy="191531"/>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09" name="Rounded Rectangle 112">
            <a:extLst>
              <a:ext uri="{FF2B5EF4-FFF2-40B4-BE49-F238E27FC236}">
                <a16:creationId xmlns:a16="http://schemas.microsoft.com/office/drawing/2014/main" id="{691B531E-2D8E-6949-9D07-104A578D64D0}"/>
              </a:ext>
            </a:extLst>
          </p:cNvPr>
          <p:cNvSpPr>
            <a:spLocks noChangeArrowheads="1"/>
          </p:cNvSpPr>
          <p:nvPr/>
        </p:nvSpPr>
        <p:spPr bwMode="auto">
          <a:xfrm>
            <a:off x="4482126" y="3126038"/>
            <a:ext cx="2348052" cy="19153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Messaging Workshop Preparation</a:t>
            </a:r>
            <a:endParaRPr lang="en-US" sz="900" dirty="0">
              <a:solidFill>
                <a:schemeClr val="tx1"/>
              </a:solidFill>
            </a:endParaRPr>
          </a:p>
        </p:txBody>
      </p:sp>
      <p:sp>
        <p:nvSpPr>
          <p:cNvPr id="110" name="Rounded Rectangle 112">
            <a:extLst>
              <a:ext uri="{FF2B5EF4-FFF2-40B4-BE49-F238E27FC236}">
                <a16:creationId xmlns:a16="http://schemas.microsoft.com/office/drawing/2014/main" id="{8DC9CC84-43E1-E24B-9A48-3349D92320EB}"/>
              </a:ext>
            </a:extLst>
          </p:cNvPr>
          <p:cNvSpPr>
            <a:spLocks noChangeArrowheads="1"/>
          </p:cNvSpPr>
          <p:nvPr/>
        </p:nvSpPr>
        <p:spPr bwMode="auto">
          <a:xfrm>
            <a:off x="4554037" y="3379311"/>
            <a:ext cx="792654"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Messaging Workshop</a:t>
            </a:r>
          </a:p>
        </p:txBody>
      </p:sp>
      <p:sp>
        <p:nvSpPr>
          <p:cNvPr id="111" name="Rectangle 213">
            <a:extLst>
              <a:ext uri="{FF2B5EF4-FFF2-40B4-BE49-F238E27FC236}">
                <a16:creationId xmlns:a16="http://schemas.microsoft.com/office/drawing/2014/main" id="{5DFF438E-E51E-0C40-8FC9-8DABC349D156}"/>
              </a:ext>
            </a:extLst>
          </p:cNvPr>
          <p:cNvSpPr>
            <a:spLocks noChangeArrowheads="1"/>
          </p:cNvSpPr>
          <p:nvPr/>
        </p:nvSpPr>
        <p:spPr bwMode="auto">
          <a:xfrm>
            <a:off x="5074366"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2" name="TextBox 201">
            <a:extLst>
              <a:ext uri="{FF2B5EF4-FFF2-40B4-BE49-F238E27FC236}">
                <a16:creationId xmlns:a16="http://schemas.microsoft.com/office/drawing/2014/main" id="{40B4A4CA-FE39-5A49-BAEC-30047BF22965}"/>
              </a:ext>
            </a:extLst>
          </p:cNvPr>
          <p:cNvSpPr txBox="1">
            <a:spLocks noChangeArrowheads="1"/>
          </p:cNvSpPr>
          <p:nvPr/>
        </p:nvSpPr>
        <p:spPr bwMode="auto">
          <a:xfrm>
            <a:off x="5072786"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AUGUST</a:t>
            </a:r>
          </a:p>
        </p:txBody>
      </p:sp>
      <p:sp>
        <p:nvSpPr>
          <p:cNvPr id="113" name="Rectangle 213">
            <a:extLst>
              <a:ext uri="{FF2B5EF4-FFF2-40B4-BE49-F238E27FC236}">
                <a16:creationId xmlns:a16="http://schemas.microsoft.com/office/drawing/2014/main" id="{E1087E79-6C7F-BD46-B8B6-6253C32CD441}"/>
              </a:ext>
            </a:extLst>
          </p:cNvPr>
          <p:cNvSpPr>
            <a:spLocks noChangeArrowheads="1"/>
          </p:cNvSpPr>
          <p:nvPr/>
        </p:nvSpPr>
        <p:spPr bwMode="auto">
          <a:xfrm>
            <a:off x="6473104"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4" name="TextBox 201">
            <a:extLst>
              <a:ext uri="{FF2B5EF4-FFF2-40B4-BE49-F238E27FC236}">
                <a16:creationId xmlns:a16="http://schemas.microsoft.com/office/drawing/2014/main" id="{DB655FD5-4003-F64A-857E-AB800D40FD73}"/>
              </a:ext>
            </a:extLst>
          </p:cNvPr>
          <p:cNvSpPr txBox="1">
            <a:spLocks noChangeArrowheads="1"/>
          </p:cNvSpPr>
          <p:nvPr/>
        </p:nvSpPr>
        <p:spPr bwMode="auto">
          <a:xfrm>
            <a:off x="6471524"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SEPTEMBER</a:t>
            </a:r>
          </a:p>
        </p:txBody>
      </p:sp>
      <p:sp>
        <p:nvSpPr>
          <p:cNvPr id="115" name="Rectangle 213">
            <a:extLst>
              <a:ext uri="{FF2B5EF4-FFF2-40B4-BE49-F238E27FC236}">
                <a16:creationId xmlns:a16="http://schemas.microsoft.com/office/drawing/2014/main" id="{CC595646-0487-DB40-8CA2-C87C1CF0B194}"/>
              </a:ext>
            </a:extLst>
          </p:cNvPr>
          <p:cNvSpPr>
            <a:spLocks noChangeArrowheads="1"/>
          </p:cNvSpPr>
          <p:nvPr/>
        </p:nvSpPr>
        <p:spPr bwMode="auto">
          <a:xfrm>
            <a:off x="7868682"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6" name="TextBox 201">
            <a:extLst>
              <a:ext uri="{FF2B5EF4-FFF2-40B4-BE49-F238E27FC236}">
                <a16:creationId xmlns:a16="http://schemas.microsoft.com/office/drawing/2014/main" id="{E12A0C06-C127-6144-A7B4-93CDC019B023}"/>
              </a:ext>
            </a:extLst>
          </p:cNvPr>
          <p:cNvSpPr txBox="1">
            <a:spLocks noChangeArrowheads="1"/>
          </p:cNvSpPr>
          <p:nvPr/>
        </p:nvSpPr>
        <p:spPr bwMode="auto">
          <a:xfrm>
            <a:off x="7867102"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OCTOBER</a:t>
            </a:r>
          </a:p>
        </p:txBody>
      </p:sp>
      <p:sp>
        <p:nvSpPr>
          <p:cNvPr id="117" name="Rectangle 213">
            <a:extLst>
              <a:ext uri="{FF2B5EF4-FFF2-40B4-BE49-F238E27FC236}">
                <a16:creationId xmlns:a16="http://schemas.microsoft.com/office/drawing/2014/main" id="{64AC5614-B412-0B4F-912D-3D4577009DBC}"/>
              </a:ext>
            </a:extLst>
          </p:cNvPr>
          <p:cNvSpPr>
            <a:spLocks noChangeArrowheads="1"/>
          </p:cNvSpPr>
          <p:nvPr/>
        </p:nvSpPr>
        <p:spPr bwMode="auto">
          <a:xfrm>
            <a:off x="9262680"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8" name="TextBox 201">
            <a:extLst>
              <a:ext uri="{FF2B5EF4-FFF2-40B4-BE49-F238E27FC236}">
                <a16:creationId xmlns:a16="http://schemas.microsoft.com/office/drawing/2014/main" id="{E26FC795-330D-364F-9C17-DD2335DC4556}"/>
              </a:ext>
            </a:extLst>
          </p:cNvPr>
          <p:cNvSpPr txBox="1">
            <a:spLocks noChangeArrowheads="1"/>
          </p:cNvSpPr>
          <p:nvPr/>
        </p:nvSpPr>
        <p:spPr bwMode="auto">
          <a:xfrm>
            <a:off x="9261100"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NOVEMBER</a:t>
            </a:r>
          </a:p>
        </p:txBody>
      </p:sp>
      <p:sp>
        <p:nvSpPr>
          <p:cNvPr id="119" name="Rounded Rectangle 112">
            <a:extLst>
              <a:ext uri="{FF2B5EF4-FFF2-40B4-BE49-F238E27FC236}">
                <a16:creationId xmlns:a16="http://schemas.microsoft.com/office/drawing/2014/main" id="{DF1828AC-8411-4B4C-AEE0-9CED92B02C32}"/>
              </a:ext>
            </a:extLst>
          </p:cNvPr>
          <p:cNvSpPr>
            <a:spLocks noChangeArrowheads="1"/>
          </p:cNvSpPr>
          <p:nvPr/>
        </p:nvSpPr>
        <p:spPr bwMode="auto">
          <a:xfrm>
            <a:off x="5316500" y="3800702"/>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0" name="Rounded Rectangle 112">
            <a:extLst>
              <a:ext uri="{FF2B5EF4-FFF2-40B4-BE49-F238E27FC236}">
                <a16:creationId xmlns:a16="http://schemas.microsoft.com/office/drawing/2014/main" id="{FD075226-B294-4A40-89FA-43CEF8E1BC3A}"/>
              </a:ext>
            </a:extLst>
          </p:cNvPr>
          <p:cNvSpPr>
            <a:spLocks noChangeArrowheads="1"/>
          </p:cNvSpPr>
          <p:nvPr/>
        </p:nvSpPr>
        <p:spPr bwMode="auto">
          <a:xfrm>
            <a:off x="6112592" y="380070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Message Development</a:t>
            </a:r>
            <a:endParaRPr lang="en-US" sz="900" dirty="0">
              <a:solidFill>
                <a:schemeClr val="tx1"/>
              </a:solidFill>
            </a:endParaRPr>
          </a:p>
        </p:txBody>
      </p:sp>
      <p:sp>
        <p:nvSpPr>
          <p:cNvPr id="121" name="Rounded Rectangle 112">
            <a:extLst>
              <a:ext uri="{FF2B5EF4-FFF2-40B4-BE49-F238E27FC236}">
                <a16:creationId xmlns:a16="http://schemas.microsoft.com/office/drawing/2014/main" id="{F6E27E62-788E-7A4B-87C0-28C3D58FD629}"/>
              </a:ext>
            </a:extLst>
          </p:cNvPr>
          <p:cNvSpPr>
            <a:spLocks noChangeArrowheads="1"/>
          </p:cNvSpPr>
          <p:nvPr/>
        </p:nvSpPr>
        <p:spPr bwMode="auto">
          <a:xfrm>
            <a:off x="6192593" y="4097316"/>
            <a:ext cx="882745"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Key Messages Finalized</a:t>
            </a:r>
          </a:p>
        </p:txBody>
      </p:sp>
      <p:sp>
        <p:nvSpPr>
          <p:cNvPr id="122" name="Rounded Rectangle 112">
            <a:extLst>
              <a:ext uri="{FF2B5EF4-FFF2-40B4-BE49-F238E27FC236}">
                <a16:creationId xmlns:a16="http://schemas.microsoft.com/office/drawing/2014/main" id="{4F937B2F-AD0E-2F47-B3A1-67BF593296DA}"/>
              </a:ext>
            </a:extLst>
          </p:cNvPr>
          <p:cNvSpPr>
            <a:spLocks noChangeArrowheads="1"/>
          </p:cNvSpPr>
          <p:nvPr/>
        </p:nvSpPr>
        <p:spPr bwMode="auto">
          <a:xfrm>
            <a:off x="5316939" y="4574317"/>
            <a:ext cx="87609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3" name="Rounded Rectangle 112">
            <a:extLst>
              <a:ext uri="{FF2B5EF4-FFF2-40B4-BE49-F238E27FC236}">
                <a16:creationId xmlns:a16="http://schemas.microsoft.com/office/drawing/2014/main" id="{606242C5-E766-E24D-B1D1-CAFD8D6BAEFC}"/>
              </a:ext>
            </a:extLst>
          </p:cNvPr>
          <p:cNvSpPr>
            <a:spLocks noChangeArrowheads="1"/>
          </p:cNvSpPr>
          <p:nvPr/>
        </p:nvSpPr>
        <p:spPr bwMode="auto">
          <a:xfrm>
            <a:off x="6144878" y="457207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Planning</a:t>
            </a:r>
            <a:endParaRPr lang="en-US" sz="900" dirty="0">
              <a:solidFill>
                <a:schemeClr val="tx1"/>
              </a:solidFill>
            </a:endParaRPr>
          </a:p>
        </p:txBody>
      </p:sp>
      <p:sp>
        <p:nvSpPr>
          <p:cNvPr id="124" name="Rounded Rectangle 112">
            <a:extLst>
              <a:ext uri="{FF2B5EF4-FFF2-40B4-BE49-F238E27FC236}">
                <a16:creationId xmlns:a16="http://schemas.microsoft.com/office/drawing/2014/main" id="{64E7C0BF-6B23-7D40-BE3C-FAB8B9D65321}"/>
              </a:ext>
            </a:extLst>
          </p:cNvPr>
          <p:cNvSpPr>
            <a:spLocks noChangeArrowheads="1"/>
          </p:cNvSpPr>
          <p:nvPr/>
        </p:nvSpPr>
        <p:spPr bwMode="auto">
          <a:xfrm>
            <a:off x="7071010" y="4793147"/>
            <a:ext cx="737359"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5" name="Rounded Rectangle 112">
            <a:extLst>
              <a:ext uri="{FF2B5EF4-FFF2-40B4-BE49-F238E27FC236}">
                <a16:creationId xmlns:a16="http://schemas.microsoft.com/office/drawing/2014/main" id="{7B852AE6-D55B-D44C-A450-A860175D6B79}"/>
              </a:ext>
            </a:extLst>
          </p:cNvPr>
          <p:cNvSpPr>
            <a:spLocks noChangeArrowheads="1"/>
          </p:cNvSpPr>
          <p:nvPr/>
        </p:nvSpPr>
        <p:spPr bwMode="auto">
          <a:xfrm>
            <a:off x="7750992" y="4781314"/>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Content Development</a:t>
            </a:r>
            <a:endParaRPr lang="en-US" sz="900" dirty="0">
              <a:solidFill>
                <a:schemeClr val="tx1"/>
              </a:solidFill>
            </a:endParaRPr>
          </a:p>
        </p:txBody>
      </p:sp>
      <p:sp>
        <p:nvSpPr>
          <p:cNvPr id="128" name="Rounded Rectangle 112">
            <a:extLst>
              <a:ext uri="{FF2B5EF4-FFF2-40B4-BE49-F238E27FC236}">
                <a16:creationId xmlns:a16="http://schemas.microsoft.com/office/drawing/2014/main" id="{EB66A874-EE14-624D-BC20-D4CC74F89952}"/>
              </a:ext>
            </a:extLst>
          </p:cNvPr>
          <p:cNvSpPr>
            <a:spLocks noChangeArrowheads="1"/>
          </p:cNvSpPr>
          <p:nvPr/>
        </p:nvSpPr>
        <p:spPr bwMode="auto">
          <a:xfrm>
            <a:off x="7809726" y="5445993"/>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9" name="Rounded Rectangle 112">
            <a:extLst>
              <a:ext uri="{FF2B5EF4-FFF2-40B4-BE49-F238E27FC236}">
                <a16:creationId xmlns:a16="http://schemas.microsoft.com/office/drawing/2014/main" id="{E719E7E5-A4C7-5741-B38D-E86CD26D2FA7}"/>
              </a:ext>
            </a:extLst>
          </p:cNvPr>
          <p:cNvSpPr>
            <a:spLocks noChangeArrowheads="1"/>
          </p:cNvSpPr>
          <p:nvPr/>
        </p:nvSpPr>
        <p:spPr bwMode="auto">
          <a:xfrm>
            <a:off x="5691433" y="5456168"/>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Testing &amp; Measurement</a:t>
            </a:r>
            <a:endParaRPr lang="en-US" sz="900" dirty="0">
              <a:solidFill>
                <a:schemeClr val="tx1"/>
              </a:solidFill>
            </a:endParaRPr>
          </a:p>
        </p:txBody>
      </p:sp>
      <p:sp>
        <p:nvSpPr>
          <p:cNvPr id="130" name="Rounded Rectangle 112">
            <a:extLst>
              <a:ext uri="{FF2B5EF4-FFF2-40B4-BE49-F238E27FC236}">
                <a16:creationId xmlns:a16="http://schemas.microsoft.com/office/drawing/2014/main" id="{5C789760-6F30-4D42-A5F3-6F4A75101F58}"/>
              </a:ext>
            </a:extLst>
          </p:cNvPr>
          <p:cNvSpPr>
            <a:spLocks noChangeArrowheads="1"/>
          </p:cNvSpPr>
          <p:nvPr/>
        </p:nvSpPr>
        <p:spPr bwMode="auto">
          <a:xfrm>
            <a:off x="7813393" y="5035578"/>
            <a:ext cx="2727175" cy="35154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Pilot Campaign Rollout</a:t>
            </a:r>
          </a:p>
        </p:txBody>
      </p:sp>
      <p:sp>
        <p:nvSpPr>
          <p:cNvPr id="131" name="Rectangle 213">
            <a:extLst>
              <a:ext uri="{FF2B5EF4-FFF2-40B4-BE49-F238E27FC236}">
                <a16:creationId xmlns:a16="http://schemas.microsoft.com/office/drawing/2014/main" id="{565DF19A-9F00-9042-BFB2-B9CFD1496F96}"/>
              </a:ext>
            </a:extLst>
          </p:cNvPr>
          <p:cNvSpPr>
            <a:spLocks noChangeArrowheads="1"/>
          </p:cNvSpPr>
          <p:nvPr/>
        </p:nvSpPr>
        <p:spPr bwMode="auto">
          <a:xfrm>
            <a:off x="1065667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32" name="TextBox 201">
            <a:extLst>
              <a:ext uri="{FF2B5EF4-FFF2-40B4-BE49-F238E27FC236}">
                <a16:creationId xmlns:a16="http://schemas.microsoft.com/office/drawing/2014/main" id="{2E9941D0-0BB5-D640-8E4C-5FEB15184234}"/>
              </a:ext>
            </a:extLst>
          </p:cNvPr>
          <p:cNvSpPr txBox="1">
            <a:spLocks noChangeArrowheads="1"/>
          </p:cNvSpPr>
          <p:nvPr/>
        </p:nvSpPr>
        <p:spPr bwMode="auto">
          <a:xfrm>
            <a:off x="1065509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DECEMBER</a:t>
            </a:r>
          </a:p>
        </p:txBody>
      </p:sp>
      <p:sp>
        <p:nvSpPr>
          <p:cNvPr id="133" name="Rounded Rectangle 112">
            <a:extLst>
              <a:ext uri="{FF2B5EF4-FFF2-40B4-BE49-F238E27FC236}">
                <a16:creationId xmlns:a16="http://schemas.microsoft.com/office/drawing/2014/main" id="{412014C9-3448-3A4E-810B-9D8344BCC0EC}"/>
              </a:ext>
            </a:extLst>
          </p:cNvPr>
          <p:cNvSpPr>
            <a:spLocks noChangeArrowheads="1"/>
          </p:cNvSpPr>
          <p:nvPr/>
        </p:nvSpPr>
        <p:spPr bwMode="auto">
          <a:xfrm>
            <a:off x="9264769" y="5674517"/>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34" name="Rounded Rectangle 112">
            <a:extLst>
              <a:ext uri="{FF2B5EF4-FFF2-40B4-BE49-F238E27FC236}">
                <a16:creationId xmlns:a16="http://schemas.microsoft.com/office/drawing/2014/main" id="{F7C554B6-EFDC-864B-9DF1-FE6A012577FC}"/>
              </a:ext>
            </a:extLst>
          </p:cNvPr>
          <p:cNvSpPr>
            <a:spLocks noChangeArrowheads="1"/>
          </p:cNvSpPr>
          <p:nvPr/>
        </p:nvSpPr>
        <p:spPr bwMode="auto">
          <a:xfrm>
            <a:off x="7145853" y="5684692"/>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2021 Planning</a:t>
            </a:r>
            <a:endParaRPr lang="en-US" sz="900" dirty="0">
              <a:solidFill>
                <a:schemeClr val="tx1"/>
              </a:solidFill>
            </a:endParaRPr>
          </a:p>
        </p:txBody>
      </p:sp>
    </p:spTree>
    <p:extLst>
      <p:ext uri="{BB962C8B-B14F-4D97-AF65-F5344CB8AC3E}">
        <p14:creationId xmlns:p14="http://schemas.microsoft.com/office/powerpoint/2010/main" val="3643285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457714"/>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336842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33</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Sample program </a:t>
            </a:r>
            <a:br>
              <a:rPr lang="en-US" dirty="0"/>
            </a:br>
            <a:r>
              <a:rPr lang="en-US" dirty="0"/>
              <a:t>calendar 2020</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991876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463133" y="1480461"/>
            <a:ext cx="0" cy="4715096"/>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007503" y="1482484"/>
            <a:ext cx="0" cy="471105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551873" y="1459670"/>
            <a:ext cx="0" cy="4756678"/>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640613" y="1474082"/>
            <a:ext cx="0" cy="4727855"/>
          </a:xfrm>
          <a:prstGeom prst="straightConnector1">
            <a:avLst/>
          </a:prstGeom>
          <a:noFill/>
          <a:ln w="12700" cap="flat" cmpd="sng">
            <a:solidFill>
              <a:srgbClr val="262626">
                <a:alpha val="29411"/>
              </a:srgbClr>
            </a:solidFill>
            <a:prstDash val="solid"/>
            <a:round/>
            <a:headEnd type="none" w="sm" len="sm"/>
            <a:tailEnd type="none" w="sm" len="sm"/>
          </a:ln>
        </p:spPr>
      </p:cxnSp>
      <p:sp>
        <p:nvSpPr>
          <p:cNvPr id="3" name="TextBox 2">
            <a:extLst>
              <a:ext uri="{FF2B5EF4-FFF2-40B4-BE49-F238E27FC236}">
                <a16:creationId xmlns:a16="http://schemas.microsoft.com/office/drawing/2014/main" id="{1C72318D-B45F-0048-BB42-6CBF8DD9B92A}"/>
              </a:ext>
            </a:extLst>
          </p:cNvPr>
          <p:cNvSpPr txBox="1"/>
          <p:nvPr/>
        </p:nvSpPr>
        <p:spPr>
          <a:xfrm>
            <a:off x="272101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JAN</a:t>
            </a:r>
            <a:endParaRPr lang="en-US" sz="1200" dirty="0">
              <a:solidFill>
                <a:schemeClr val="accent4"/>
              </a:solidFill>
              <a:latin typeface="Brandon Grotesque" panose="020B0503020203060202" pitchFamily="34" charset="77"/>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638701" y="4550750"/>
            <a:ext cx="1785036"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INTEGRATED PROGRAM</a:t>
            </a:r>
          </a:p>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MANAGEMENT  </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620719" y="2186412"/>
            <a:ext cx="181429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ACTIVITIES</a:t>
            </a:r>
          </a:p>
        </p:txBody>
      </p:sp>
      <p:sp>
        <p:nvSpPr>
          <p:cNvPr id="46" name="Google Shape;372;p37">
            <a:extLst>
              <a:ext uri="{FF2B5EF4-FFF2-40B4-BE49-F238E27FC236}">
                <a16:creationId xmlns:a16="http://schemas.microsoft.com/office/drawing/2014/main" id="{86148975-8E5B-FC44-8092-5FCE5B243999}"/>
              </a:ext>
            </a:extLst>
          </p:cNvPr>
          <p:cNvSpPr/>
          <p:nvPr/>
        </p:nvSpPr>
        <p:spPr>
          <a:xfrm>
            <a:off x="615829" y="1574173"/>
            <a:ext cx="181918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TOPLINE STRATEGY</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cxnSp>
        <p:nvCxnSpPr>
          <p:cNvPr id="48" name="Google Shape;358;p37">
            <a:extLst>
              <a:ext uri="{FF2B5EF4-FFF2-40B4-BE49-F238E27FC236}">
                <a16:creationId xmlns:a16="http://schemas.microsoft.com/office/drawing/2014/main" id="{CDF8E786-C847-9A46-B439-1F36E9AF6F0B}"/>
              </a:ext>
            </a:extLst>
          </p:cNvPr>
          <p:cNvCxnSpPr>
            <a:cxnSpLocks/>
          </p:cNvCxnSpPr>
          <p:nvPr/>
        </p:nvCxnSpPr>
        <p:spPr>
          <a:xfrm>
            <a:off x="919094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3" name="Google Shape;358;p37">
            <a:extLst>
              <a:ext uri="{FF2B5EF4-FFF2-40B4-BE49-F238E27FC236}">
                <a16:creationId xmlns:a16="http://schemas.microsoft.com/office/drawing/2014/main" id="{DA1B73A8-CAA6-DA4A-BAF0-9672CE4B519A}"/>
              </a:ext>
            </a:extLst>
          </p:cNvPr>
          <p:cNvCxnSpPr>
            <a:cxnSpLocks/>
          </p:cNvCxnSpPr>
          <p:nvPr/>
        </p:nvCxnSpPr>
        <p:spPr>
          <a:xfrm>
            <a:off x="773531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6" name="Google Shape;358;p37">
            <a:extLst>
              <a:ext uri="{FF2B5EF4-FFF2-40B4-BE49-F238E27FC236}">
                <a16:creationId xmlns:a16="http://schemas.microsoft.com/office/drawing/2014/main" id="{A1058920-87DA-B841-8248-7775D1112870}"/>
              </a:ext>
            </a:extLst>
          </p:cNvPr>
          <p:cNvCxnSpPr>
            <a:cxnSpLocks/>
          </p:cNvCxnSpPr>
          <p:nvPr/>
        </p:nvCxnSpPr>
        <p:spPr>
          <a:xfrm>
            <a:off x="409624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7" name="Google Shape;358;p37">
            <a:extLst>
              <a:ext uri="{FF2B5EF4-FFF2-40B4-BE49-F238E27FC236}">
                <a16:creationId xmlns:a16="http://schemas.microsoft.com/office/drawing/2014/main" id="{A759FC80-0A16-C443-BE49-A0F4FEB7DEF0}"/>
              </a:ext>
            </a:extLst>
          </p:cNvPr>
          <p:cNvCxnSpPr>
            <a:cxnSpLocks/>
          </p:cNvCxnSpPr>
          <p:nvPr/>
        </p:nvCxnSpPr>
        <p:spPr>
          <a:xfrm>
            <a:off x="482405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8" name="Google Shape;358;p37">
            <a:extLst>
              <a:ext uri="{FF2B5EF4-FFF2-40B4-BE49-F238E27FC236}">
                <a16:creationId xmlns:a16="http://schemas.microsoft.com/office/drawing/2014/main" id="{4F29435C-1655-564F-BAD3-B29F65A9B2A4}"/>
              </a:ext>
            </a:extLst>
          </p:cNvPr>
          <p:cNvCxnSpPr>
            <a:cxnSpLocks/>
          </p:cNvCxnSpPr>
          <p:nvPr/>
        </p:nvCxnSpPr>
        <p:spPr>
          <a:xfrm>
            <a:off x="627968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9" name="Google Shape;358;p37">
            <a:extLst>
              <a:ext uri="{FF2B5EF4-FFF2-40B4-BE49-F238E27FC236}">
                <a16:creationId xmlns:a16="http://schemas.microsoft.com/office/drawing/2014/main" id="{C2F5AAC0-8B27-7643-A6F2-8BBD604A5057}"/>
              </a:ext>
            </a:extLst>
          </p:cNvPr>
          <p:cNvCxnSpPr>
            <a:cxnSpLocks/>
          </p:cNvCxnSpPr>
          <p:nvPr/>
        </p:nvCxnSpPr>
        <p:spPr>
          <a:xfrm>
            <a:off x="1064657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62" name="TextBox 61">
            <a:extLst>
              <a:ext uri="{FF2B5EF4-FFF2-40B4-BE49-F238E27FC236}">
                <a16:creationId xmlns:a16="http://schemas.microsoft.com/office/drawing/2014/main" id="{DF33F14E-7876-3B43-A849-A59FCF30BE77}"/>
              </a:ext>
            </a:extLst>
          </p:cNvPr>
          <p:cNvSpPr txBox="1"/>
          <p:nvPr/>
        </p:nvSpPr>
        <p:spPr>
          <a:xfrm>
            <a:off x="343885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FEB</a:t>
            </a:r>
            <a:endParaRPr lang="en-US" sz="1200" dirty="0">
              <a:solidFill>
                <a:schemeClr val="accent4"/>
              </a:solidFill>
              <a:latin typeface="Brandon Grotesque" panose="020B0503020203060202" pitchFamily="34" charset="77"/>
            </a:endParaRPr>
          </a:p>
        </p:txBody>
      </p:sp>
      <p:sp>
        <p:nvSpPr>
          <p:cNvPr id="64" name="TextBox 63">
            <a:extLst>
              <a:ext uri="{FF2B5EF4-FFF2-40B4-BE49-F238E27FC236}">
                <a16:creationId xmlns:a16="http://schemas.microsoft.com/office/drawing/2014/main" id="{06330F9D-8613-9F43-9BFF-93DE31B5D509}"/>
              </a:ext>
            </a:extLst>
          </p:cNvPr>
          <p:cNvSpPr txBox="1"/>
          <p:nvPr/>
        </p:nvSpPr>
        <p:spPr>
          <a:xfrm>
            <a:off x="4165855" y="1180772"/>
            <a:ext cx="634719"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MAR</a:t>
            </a:r>
            <a:endParaRPr lang="en-US" sz="1200" dirty="0">
              <a:solidFill>
                <a:schemeClr val="accent4"/>
              </a:solidFill>
              <a:latin typeface="Brandon Grotesque" panose="020B0503020203060202" pitchFamily="34" charset="77"/>
            </a:endParaRPr>
          </a:p>
        </p:txBody>
      </p:sp>
      <p:sp>
        <p:nvSpPr>
          <p:cNvPr id="67" name="TextBox 66">
            <a:extLst>
              <a:ext uri="{FF2B5EF4-FFF2-40B4-BE49-F238E27FC236}">
                <a16:creationId xmlns:a16="http://schemas.microsoft.com/office/drawing/2014/main" id="{14723B06-2909-E446-A5FF-D7FDA0BE56EC}"/>
              </a:ext>
            </a:extLst>
          </p:cNvPr>
          <p:cNvSpPr txBox="1"/>
          <p:nvPr/>
        </p:nvSpPr>
        <p:spPr>
          <a:xfrm>
            <a:off x="7099667" y="1172075"/>
            <a:ext cx="638687"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JULY</a:t>
            </a:r>
            <a:endParaRPr lang="en-US" sz="1200" dirty="0">
              <a:solidFill>
                <a:schemeClr val="accent4"/>
              </a:solidFill>
              <a:latin typeface="Brandon Grotesque" panose="020B0503020203060202" pitchFamily="34" charset="77"/>
            </a:endParaRPr>
          </a:p>
        </p:txBody>
      </p:sp>
      <p:sp>
        <p:nvSpPr>
          <p:cNvPr id="68" name="TextBox 67">
            <a:extLst>
              <a:ext uri="{FF2B5EF4-FFF2-40B4-BE49-F238E27FC236}">
                <a16:creationId xmlns:a16="http://schemas.microsoft.com/office/drawing/2014/main" id="{03E651D9-CF02-4541-B8D5-8DF896C1748D}"/>
              </a:ext>
            </a:extLst>
          </p:cNvPr>
          <p:cNvSpPr txBox="1"/>
          <p:nvPr/>
        </p:nvSpPr>
        <p:spPr>
          <a:xfrm>
            <a:off x="9245516"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OCT</a:t>
            </a:r>
          </a:p>
        </p:txBody>
      </p:sp>
      <p:sp>
        <p:nvSpPr>
          <p:cNvPr id="69" name="TextBox 68">
            <a:extLst>
              <a:ext uri="{FF2B5EF4-FFF2-40B4-BE49-F238E27FC236}">
                <a16:creationId xmlns:a16="http://schemas.microsoft.com/office/drawing/2014/main" id="{4D2E5CF9-5909-564B-B96A-ECCA84EDBF0D}"/>
              </a:ext>
            </a:extLst>
          </p:cNvPr>
          <p:cNvSpPr txBox="1"/>
          <p:nvPr/>
        </p:nvSpPr>
        <p:spPr>
          <a:xfrm>
            <a:off x="9961815" y="1172075"/>
            <a:ext cx="684763"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NOV</a:t>
            </a:r>
            <a:endParaRPr lang="en-US" sz="1200" dirty="0">
              <a:solidFill>
                <a:schemeClr val="accent4"/>
              </a:solidFill>
              <a:latin typeface="Brandon Grotesque" panose="020B0503020203060202" pitchFamily="34" charset="77"/>
            </a:endParaRPr>
          </a:p>
        </p:txBody>
      </p:sp>
      <p:sp>
        <p:nvSpPr>
          <p:cNvPr id="70" name="TextBox 69">
            <a:extLst>
              <a:ext uri="{FF2B5EF4-FFF2-40B4-BE49-F238E27FC236}">
                <a16:creationId xmlns:a16="http://schemas.microsoft.com/office/drawing/2014/main" id="{768A1B81-235D-A945-ABD1-B1AAAAE72F74}"/>
              </a:ext>
            </a:extLst>
          </p:cNvPr>
          <p:cNvSpPr txBox="1"/>
          <p:nvPr/>
        </p:nvSpPr>
        <p:spPr>
          <a:xfrm>
            <a:off x="8582926"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SEP</a:t>
            </a:r>
            <a:endParaRPr lang="en-US" sz="1200" dirty="0">
              <a:solidFill>
                <a:schemeClr val="accent4"/>
              </a:solidFill>
              <a:latin typeface="Brandon Grotesque" panose="020B0503020203060202" pitchFamily="34" charset="77"/>
            </a:endParaRPr>
          </a:p>
        </p:txBody>
      </p:sp>
      <p:sp>
        <p:nvSpPr>
          <p:cNvPr id="71" name="TextBox 70">
            <a:extLst>
              <a:ext uri="{FF2B5EF4-FFF2-40B4-BE49-F238E27FC236}">
                <a16:creationId xmlns:a16="http://schemas.microsoft.com/office/drawing/2014/main" id="{40E065A1-E98F-7E47-BFFA-64B7A2391585}"/>
              </a:ext>
            </a:extLst>
          </p:cNvPr>
          <p:cNvSpPr txBox="1"/>
          <p:nvPr/>
        </p:nvSpPr>
        <p:spPr>
          <a:xfrm>
            <a:off x="4913037"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APR</a:t>
            </a:r>
            <a:endParaRPr lang="en-US" sz="1200" dirty="0">
              <a:solidFill>
                <a:schemeClr val="accent4"/>
              </a:solidFill>
              <a:latin typeface="Brandon Grotesque" panose="020B0503020203060202" pitchFamily="34" charset="77"/>
            </a:endParaRPr>
          </a:p>
        </p:txBody>
      </p:sp>
      <p:sp>
        <p:nvSpPr>
          <p:cNvPr id="72" name="TextBox 71">
            <a:extLst>
              <a:ext uri="{FF2B5EF4-FFF2-40B4-BE49-F238E27FC236}">
                <a16:creationId xmlns:a16="http://schemas.microsoft.com/office/drawing/2014/main" id="{14B81AD6-8381-9045-89A1-D8D95EEC3797}"/>
              </a:ext>
            </a:extLst>
          </p:cNvPr>
          <p:cNvSpPr txBox="1"/>
          <p:nvPr/>
        </p:nvSpPr>
        <p:spPr>
          <a:xfrm>
            <a:off x="5560221" y="1180772"/>
            <a:ext cx="716295"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MAY</a:t>
            </a:r>
            <a:endParaRPr lang="en-US" sz="1200" dirty="0">
              <a:solidFill>
                <a:schemeClr val="accent4"/>
              </a:solidFill>
              <a:latin typeface="Brandon Grotesque" panose="020B0503020203060202" pitchFamily="34" charset="77"/>
            </a:endParaRPr>
          </a:p>
        </p:txBody>
      </p:sp>
      <p:sp>
        <p:nvSpPr>
          <p:cNvPr id="73" name="TextBox 72">
            <a:extLst>
              <a:ext uri="{FF2B5EF4-FFF2-40B4-BE49-F238E27FC236}">
                <a16:creationId xmlns:a16="http://schemas.microsoft.com/office/drawing/2014/main" id="{64495738-50C4-A848-8E29-20E8F29920D3}"/>
              </a:ext>
            </a:extLst>
          </p:cNvPr>
          <p:cNvSpPr txBox="1"/>
          <p:nvPr/>
        </p:nvSpPr>
        <p:spPr>
          <a:xfrm>
            <a:off x="6304662" y="1172075"/>
            <a:ext cx="716296"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JUNE</a:t>
            </a:r>
            <a:endParaRPr lang="en-US" sz="1200" dirty="0">
              <a:solidFill>
                <a:schemeClr val="accent4"/>
              </a:solidFill>
              <a:latin typeface="Brandon Grotesque" panose="020B0503020203060202" pitchFamily="34" charset="77"/>
            </a:endParaRPr>
          </a:p>
        </p:txBody>
      </p:sp>
      <p:sp>
        <p:nvSpPr>
          <p:cNvPr id="74" name="TextBox 73">
            <a:extLst>
              <a:ext uri="{FF2B5EF4-FFF2-40B4-BE49-F238E27FC236}">
                <a16:creationId xmlns:a16="http://schemas.microsoft.com/office/drawing/2014/main" id="{35FF7FA0-89B6-4041-A756-682580B83CC7}"/>
              </a:ext>
            </a:extLst>
          </p:cNvPr>
          <p:cNvSpPr txBox="1"/>
          <p:nvPr/>
        </p:nvSpPr>
        <p:spPr>
          <a:xfrm>
            <a:off x="7824941"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AUG</a:t>
            </a:r>
          </a:p>
        </p:txBody>
      </p:sp>
      <p:sp>
        <p:nvSpPr>
          <p:cNvPr id="75" name="TextBox 74">
            <a:extLst>
              <a:ext uri="{FF2B5EF4-FFF2-40B4-BE49-F238E27FC236}">
                <a16:creationId xmlns:a16="http://schemas.microsoft.com/office/drawing/2014/main" id="{6F4A2B73-1A4F-6848-9650-C76A3694B097}"/>
              </a:ext>
            </a:extLst>
          </p:cNvPr>
          <p:cNvSpPr txBox="1"/>
          <p:nvPr/>
        </p:nvSpPr>
        <p:spPr>
          <a:xfrm>
            <a:off x="10755724"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DEC</a:t>
            </a:r>
          </a:p>
        </p:txBody>
      </p:sp>
      <p:sp>
        <p:nvSpPr>
          <p:cNvPr id="76" name="Google Shape;369;p37">
            <a:extLst>
              <a:ext uri="{FF2B5EF4-FFF2-40B4-BE49-F238E27FC236}">
                <a16:creationId xmlns:a16="http://schemas.microsoft.com/office/drawing/2014/main" id="{A7FD771C-379F-464E-B147-5542FE54B4C7}"/>
              </a:ext>
            </a:extLst>
          </p:cNvPr>
          <p:cNvSpPr/>
          <p:nvPr/>
        </p:nvSpPr>
        <p:spPr>
          <a:xfrm>
            <a:off x="2908837" y="4550750"/>
            <a:ext cx="84655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latin typeface="Brandon Grotesque" panose="020B0503020203060202" pitchFamily="34" charset="77"/>
                <a:ea typeface="Arial"/>
                <a:cs typeface="Arial"/>
                <a:sym typeface="Arial"/>
              </a:rPr>
              <a:t>Company news, earnings, events and awards activity, IR, AR and other ongoing comms program activities. </a:t>
            </a:r>
          </a:p>
          <a:p>
            <a:pPr lvl="0" algn="ctr">
              <a:buClr>
                <a:schemeClr val="dk1"/>
              </a:buClr>
              <a:buSzPts val="978"/>
            </a:pPr>
            <a:r>
              <a:rPr lang="en-US" sz="1200" dirty="0">
                <a:latin typeface="Brandon Grotesque" panose="020B0503020203060202" pitchFamily="34" charset="77"/>
                <a:ea typeface="Arial"/>
                <a:cs typeface="Arial"/>
                <a:sym typeface="Arial"/>
              </a:rPr>
              <a:t>All should feed up to the overall company goals and pivot</a:t>
            </a:r>
            <a:endParaRPr sz="1200" b="0" i="0" u="none" strike="sngStrike" cap="none" dirty="0">
              <a:latin typeface="Brandon Grotesque" panose="020B0503020203060202" pitchFamily="34" charset="77"/>
              <a:ea typeface="Arial"/>
              <a:cs typeface="Arial"/>
              <a:sym typeface="Arial"/>
            </a:endParaRPr>
          </a:p>
        </p:txBody>
      </p:sp>
      <p:sp>
        <p:nvSpPr>
          <p:cNvPr id="77" name="Google Shape;372;p37">
            <a:extLst>
              <a:ext uri="{FF2B5EF4-FFF2-40B4-BE49-F238E27FC236}">
                <a16:creationId xmlns:a16="http://schemas.microsoft.com/office/drawing/2014/main" id="{C424EBB2-E8F7-4144-9EFC-C9140FA41AB8}"/>
              </a:ext>
            </a:extLst>
          </p:cNvPr>
          <p:cNvSpPr/>
          <p:nvPr/>
        </p:nvSpPr>
        <p:spPr>
          <a:xfrm>
            <a:off x="3003311" y="2186412"/>
            <a:ext cx="1907372" cy="833482"/>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No consumer left behind research and content development</a:t>
            </a:r>
          </a:p>
        </p:txBody>
      </p:sp>
      <p:sp>
        <p:nvSpPr>
          <p:cNvPr id="78" name="Google Shape;362;p37">
            <a:extLst>
              <a:ext uri="{FF2B5EF4-FFF2-40B4-BE49-F238E27FC236}">
                <a16:creationId xmlns:a16="http://schemas.microsoft.com/office/drawing/2014/main" id="{F0D2B027-CDFB-3C4F-A2F8-437F8927A137}"/>
              </a:ext>
            </a:extLst>
          </p:cNvPr>
          <p:cNvSpPr/>
          <p:nvPr/>
        </p:nvSpPr>
        <p:spPr>
          <a:xfrm>
            <a:off x="5145788" y="2186412"/>
            <a:ext cx="833483" cy="1120995"/>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Consumer research push </a:t>
            </a:r>
          </a:p>
        </p:txBody>
      </p:sp>
      <p:sp>
        <p:nvSpPr>
          <p:cNvPr id="81" name="Google Shape;372;p37">
            <a:extLst>
              <a:ext uri="{FF2B5EF4-FFF2-40B4-BE49-F238E27FC236}">
                <a16:creationId xmlns:a16="http://schemas.microsoft.com/office/drawing/2014/main" id="{7E62795A-543E-FD47-93D8-54113CD8E4C5}"/>
              </a:ext>
            </a:extLst>
          </p:cNvPr>
          <p:cNvSpPr/>
          <p:nvPr/>
        </p:nvSpPr>
        <p:spPr>
          <a:xfrm>
            <a:off x="7007499"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Media push</a:t>
            </a:r>
            <a:r>
              <a:rPr lang="en-US" sz="1200" b="0" i="0" u="none" strike="noStrike" cap="none" dirty="0">
                <a:solidFill>
                  <a:schemeClr val="dk1"/>
                </a:solidFill>
                <a:latin typeface="Brandon Grotesque" panose="020B0503020203060202" pitchFamily="34" charset="77"/>
                <a:ea typeface="Arial"/>
                <a:cs typeface="Arial"/>
                <a:sym typeface="Arial"/>
              </a:rPr>
              <a:t>/</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Q</a:t>
            </a:r>
            <a:r>
              <a:rPr lang="en-US" sz="1200" b="0" i="0" u="none" strike="noStrike" cap="none" dirty="0">
                <a:solidFill>
                  <a:schemeClr val="dk1"/>
                </a:solidFill>
                <a:latin typeface="Brandon Grotesque" panose="020B0503020203060202" pitchFamily="34" charset="77"/>
                <a:ea typeface="Arial"/>
                <a:cs typeface="Arial"/>
                <a:sym typeface="Arial"/>
              </a:rPr>
              <a:t>uote to Pay outreach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2" name="Google Shape;362;p37">
            <a:extLst>
              <a:ext uri="{FF2B5EF4-FFF2-40B4-BE49-F238E27FC236}">
                <a16:creationId xmlns:a16="http://schemas.microsoft.com/office/drawing/2014/main" id="{F1087C0B-AC78-C54F-A6A4-EC8CB94BAFA6}"/>
              </a:ext>
            </a:extLst>
          </p:cNvPr>
          <p:cNvSpPr/>
          <p:nvPr/>
        </p:nvSpPr>
        <p:spPr>
          <a:xfrm>
            <a:off x="7005896" y="3998639"/>
            <a:ext cx="4206311" cy="36576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Social/Partner support</a:t>
            </a:r>
          </a:p>
        </p:txBody>
      </p:sp>
      <p:sp>
        <p:nvSpPr>
          <p:cNvPr id="83" name="Google Shape;364;p37">
            <a:extLst>
              <a:ext uri="{FF2B5EF4-FFF2-40B4-BE49-F238E27FC236}">
                <a16:creationId xmlns:a16="http://schemas.microsoft.com/office/drawing/2014/main" id="{3AC380F9-0638-6F47-979D-26B498D9CBB3}"/>
              </a:ext>
            </a:extLst>
          </p:cNvPr>
          <p:cNvSpPr/>
          <p:nvPr/>
        </p:nvSpPr>
        <p:spPr>
          <a:xfrm>
            <a:off x="614343" y="5172458"/>
            <a:ext cx="1815458"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KEY MOMEMENTS</a:t>
            </a:r>
          </a:p>
        </p:txBody>
      </p:sp>
      <p:sp>
        <p:nvSpPr>
          <p:cNvPr id="84" name="Google Shape;362;p37">
            <a:extLst>
              <a:ext uri="{FF2B5EF4-FFF2-40B4-BE49-F238E27FC236}">
                <a16:creationId xmlns:a16="http://schemas.microsoft.com/office/drawing/2014/main" id="{391110AB-AAF8-C949-859C-6974008195F7}"/>
              </a:ext>
            </a:extLst>
          </p:cNvPr>
          <p:cNvSpPr/>
          <p:nvPr/>
        </p:nvSpPr>
        <p:spPr>
          <a:xfrm>
            <a:off x="6151105" y="2832961"/>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Remove Friction content</a:t>
            </a:r>
          </a:p>
        </p:txBody>
      </p:sp>
      <p:sp>
        <p:nvSpPr>
          <p:cNvPr id="85" name="Google Shape;362;p37">
            <a:extLst>
              <a:ext uri="{FF2B5EF4-FFF2-40B4-BE49-F238E27FC236}">
                <a16:creationId xmlns:a16="http://schemas.microsoft.com/office/drawing/2014/main" id="{E67FEC49-8E29-1044-8FAB-35C858A58BEA}"/>
              </a:ext>
            </a:extLst>
          </p:cNvPr>
          <p:cNvSpPr/>
          <p:nvPr/>
        </p:nvSpPr>
        <p:spPr>
          <a:xfrm>
            <a:off x="7012765"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Remove Friction</a:t>
            </a:r>
          </a:p>
        </p:txBody>
      </p:sp>
      <p:sp>
        <p:nvSpPr>
          <p:cNvPr id="86" name="Google Shape;372;p37">
            <a:extLst>
              <a:ext uri="{FF2B5EF4-FFF2-40B4-BE49-F238E27FC236}">
                <a16:creationId xmlns:a16="http://schemas.microsoft.com/office/drawing/2014/main" id="{71A791E2-8A8E-F54E-BED3-B95F0FDAADA0}"/>
              </a:ext>
            </a:extLst>
          </p:cNvPr>
          <p:cNvSpPr/>
          <p:nvPr/>
        </p:nvSpPr>
        <p:spPr>
          <a:xfrm>
            <a:off x="2976830" y="1574173"/>
            <a:ext cx="38447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Champion the Consumer</a:t>
            </a:r>
          </a:p>
        </p:txBody>
      </p:sp>
      <p:sp>
        <p:nvSpPr>
          <p:cNvPr id="87" name="Google Shape;372;p37">
            <a:extLst>
              <a:ext uri="{FF2B5EF4-FFF2-40B4-BE49-F238E27FC236}">
                <a16:creationId xmlns:a16="http://schemas.microsoft.com/office/drawing/2014/main" id="{5BAD60D9-35D1-4141-BA1B-041F47DD7AA6}"/>
              </a:ext>
            </a:extLst>
          </p:cNvPr>
          <p:cNvSpPr/>
          <p:nvPr/>
        </p:nvSpPr>
        <p:spPr>
          <a:xfrm>
            <a:off x="3987916" y="5172458"/>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One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8" name="Google Shape;362;p37">
            <a:extLst>
              <a:ext uri="{FF2B5EF4-FFF2-40B4-BE49-F238E27FC236}">
                <a16:creationId xmlns:a16="http://schemas.microsoft.com/office/drawing/2014/main" id="{3FF4D43C-966D-2A45-8E97-D0910D997390}"/>
              </a:ext>
            </a:extLst>
          </p:cNvPr>
          <p:cNvSpPr/>
          <p:nvPr/>
        </p:nvSpPr>
        <p:spPr>
          <a:xfrm>
            <a:off x="9181844"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Customer Inspiration</a:t>
            </a:r>
          </a:p>
        </p:txBody>
      </p:sp>
      <p:sp>
        <p:nvSpPr>
          <p:cNvPr id="90" name="Google Shape;372;p37">
            <a:extLst>
              <a:ext uri="{FF2B5EF4-FFF2-40B4-BE49-F238E27FC236}">
                <a16:creationId xmlns:a16="http://schemas.microsoft.com/office/drawing/2014/main" id="{BEE31243-0FC5-1240-A647-98E7B3B92445}"/>
              </a:ext>
            </a:extLst>
          </p:cNvPr>
          <p:cNvSpPr/>
          <p:nvPr/>
        </p:nvSpPr>
        <p:spPr>
          <a:xfrm>
            <a:off x="9215734"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Media push/ </a:t>
            </a:r>
          </a:p>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TBD announcement</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94" name="Google Shape;362;p37">
            <a:extLst>
              <a:ext uri="{FF2B5EF4-FFF2-40B4-BE49-F238E27FC236}">
                <a16:creationId xmlns:a16="http://schemas.microsoft.com/office/drawing/2014/main" id="{A64F77BA-B8ED-6A45-A2D1-38534DE0AD4F}"/>
              </a:ext>
            </a:extLst>
          </p:cNvPr>
          <p:cNvSpPr/>
          <p:nvPr/>
        </p:nvSpPr>
        <p:spPr>
          <a:xfrm>
            <a:off x="10186987" y="5725753"/>
            <a:ext cx="1117085" cy="441899"/>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2021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Planning</a:t>
            </a:r>
          </a:p>
        </p:txBody>
      </p:sp>
      <p:sp>
        <p:nvSpPr>
          <p:cNvPr id="96" name="Google Shape;372;p37">
            <a:extLst>
              <a:ext uri="{FF2B5EF4-FFF2-40B4-BE49-F238E27FC236}">
                <a16:creationId xmlns:a16="http://schemas.microsoft.com/office/drawing/2014/main" id="{CE71AAA4-FE9A-D94A-87AA-C9EA6065B335}"/>
              </a:ext>
            </a:extLst>
          </p:cNvPr>
          <p:cNvSpPr/>
          <p:nvPr/>
        </p:nvSpPr>
        <p:spPr>
          <a:xfrm>
            <a:off x="2908837" y="5565739"/>
            <a:ext cx="971752" cy="601913"/>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State of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Employee Benefits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0" name="Google Shape;372;p37">
            <a:extLst>
              <a:ext uri="{FF2B5EF4-FFF2-40B4-BE49-F238E27FC236}">
                <a16:creationId xmlns:a16="http://schemas.microsoft.com/office/drawing/2014/main" id="{DB1F05FA-3F2E-A34E-8CA3-90FDA23DE950}"/>
              </a:ext>
            </a:extLst>
          </p:cNvPr>
          <p:cNvSpPr/>
          <p:nvPr/>
        </p:nvSpPr>
        <p:spPr>
          <a:xfrm>
            <a:off x="9846996" y="5174684"/>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Seller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1" name="Google Shape;362;p37">
            <a:extLst>
              <a:ext uri="{FF2B5EF4-FFF2-40B4-BE49-F238E27FC236}">
                <a16:creationId xmlns:a16="http://schemas.microsoft.com/office/drawing/2014/main" id="{4C0E8B73-663D-2C4A-8FFD-026F81C60411}"/>
              </a:ext>
            </a:extLst>
          </p:cNvPr>
          <p:cNvSpPr/>
          <p:nvPr/>
        </p:nvSpPr>
        <p:spPr>
          <a:xfrm>
            <a:off x="7458069" y="2832961"/>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3" name="Google Shape;362;p37">
            <a:extLst>
              <a:ext uri="{FF2B5EF4-FFF2-40B4-BE49-F238E27FC236}">
                <a16:creationId xmlns:a16="http://schemas.microsoft.com/office/drawing/2014/main" id="{0856CB98-8637-9D4D-A932-17A8CA98F57F}"/>
              </a:ext>
            </a:extLst>
          </p:cNvPr>
          <p:cNvSpPr/>
          <p:nvPr/>
        </p:nvSpPr>
        <p:spPr>
          <a:xfrm>
            <a:off x="8533720" y="3386665"/>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Customer Inspiration content</a:t>
            </a:r>
          </a:p>
        </p:txBody>
      </p:sp>
      <p:sp>
        <p:nvSpPr>
          <p:cNvPr id="65" name="Google Shape;362;p37">
            <a:extLst>
              <a:ext uri="{FF2B5EF4-FFF2-40B4-BE49-F238E27FC236}">
                <a16:creationId xmlns:a16="http://schemas.microsoft.com/office/drawing/2014/main" id="{37627C51-42F9-0D40-A2E8-A88B8980FFCE}"/>
              </a:ext>
            </a:extLst>
          </p:cNvPr>
          <p:cNvSpPr/>
          <p:nvPr/>
        </p:nvSpPr>
        <p:spPr>
          <a:xfrm>
            <a:off x="9840684" y="3386665"/>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6" name="Google Shape;362;p37">
            <a:extLst>
              <a:ext uri="{FF2B5EF4-FFF2-40B4-BE49-F238E27FC236}">
                <a16:creationId xmlns:a16="http://schemas.microsoft.com/office/drawing/2014/main" id="{DEB04BA5-8E93-B347-A92A-DCED6DF3B30B}"/>
              </a:ext>
            </a:extLst>
          </p:cNvPr>
          <p:cNvSpPr/>
          <p:nvPr/>
        </p:nvSpPr>
        <p:spPr>
          <a:xfrm>
            <a:off x="3377532" y="3595744"/>
            <a:ext cx="2601737"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Step 2 audience research, influencer discovery, media prep</a:t>
            </a:r>
          </a:p>
        </p:txBody>
      </p:sp>
    </p:spTree>
    <p:extLst>
      <p:ext uri="{BB962C8B-B14F-4D97-AF65-F5344CB8AC3E}">
        <p14:creationId xmlns:p14="http://schemas.microsoft.com/office/powerpoint/2010/main" val="2315902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young, refrigerator&#10;&#10;Description automatically generated">
            <a:extLst>
              <a:ext uri="{FF2B5EF4-FFF2-40B4-BE49-F238E27FC236}">
                <a16:creationId xmlns:a16="http://schemas.microsoft.com/office/drawing/2014/main" id="{2FDC50C3-2E42-0444-B74A-E8613862167D}"/>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3962400" y="0"/>
            <a:ext cx="8229600" cy="6858000"/>
          </a:xfrm>
        </p:spPr>
      </p:pic>
      <p:sp>
        <p:nvSpPr>
          <p:cNvPr id="9" name="Rectangle 8">
            <a:extLst>
              <a:ext uri="{FF2B5EF4-FFF2-40B4-BE49-F238E27FC236}">
                <a16:creationId xmlns:a16="http://schemas.microsoft.com/office/drawing/2014/main" id="{F13A1C23-2359-F849-A5A9-2AEFE79B1202}"/>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50BAB92-4D24-4B49-9A20-CE1668884FD8}"/>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BC8E6CA-0C38-7A48-980C-7BDDCF032B0D}"/>
              </a:ext>
            </a:extLst>
          </p:cNvPr>
          <p:cNvSpPr>
            <a:spLocks noGrp="1"/>
          </p:cNvSpPr>
          <p:nvPr>
            <p:ph type="body" sz="quarter" idx="10"/>
          </p:nvPr>
        </p:nvSpPr>
        <p:spPr>
          <a:xfrm>
            <a:off x="533400" y="2656936"/>
            <a:ext cx="4775200" cy="3271699"/>
          </a:xfrm>
        </p:spPr>
        <p:txBody>
          <a:bodyPr/>
          <a:lstStyle/>
          <a:p>
            <a:pPr marL="283464" indent="-283464">
              <a:buFont typeface="Arial" panose="020B0604020202020204" pitchFamily="34" charset="0"/>
              <a:buChar char="•"/>
            </a:pPr>
            <a:r>
              <a:rPr lang="en-US" sz="1800" dirty="0"/>
              <a:t>Kick-off meeting to go over recent LineVision marketing work including audience personas, brand guidelines, and marketing priorities for the year (INK to bring research, perspective, questions and recommendations to discussion)</a:t>
            </a:r>
          </a:p>
          <a:p>
            <a:pPr marL="283464" indent="-283464">
              <a:buFont typeface="Arial" panose="020B0604020202020204" pitchFamily="34" charset="0"/>
              <a:buChar char="•"/>
            </a:pPr>
            <a:r>
              <a:rPr lang="en-US" sz="1800" dirty="0"/>
              <a:t>Objective-first planning of integrated program including ID of KPIs for measurement and analysis</a:t>
            </a:r>
          </a:p>
          <a:p>
            <a:pPr marL="283464" indent="-283464">
              <a:buFont typeface="Arial" panose="020B0604020202020204" pitchFamily="34" charset="0"/>
              <a:buChar char="•"/>
            </a:pPr>
            <a:r>
              <a:rPr lang="en-US" sz="1800" dirty="0"/>
              <a:t>Media messaging and POV development</a:t>
            </a:r>
          </a:p>
          <a:p>
            <a:pPr marL="283464" indent="-283464">
              <a:buFont typeface="Arial" panose="020B0604020202020204" pitchFamily="34" charset="0"/>
              <a:buChar char="•"/>
            </a:pPr>
            <a:r>
              <a:rPr lang="en-US" sz="1800" dirty="0"/>
              <a:t>Quick wins to underscore hot start and get moving</a:t>
            </a:r>
          </a:p>
        </p:txBody>
      </p:sp>
      <p:sp>
        <p:nvSpPr>
          <p:cNvPr id="4" name="Title 3">
            <a:extLst>
              <a:ext uri="{FF2B5EF4-FFF2-40B4-BE49-F238E27FC236}">
                <a16:creationId xmlns:a16="http://schemas.microsoft.com/office/drawing/2014/main" id="{2EADA3D6-B3B9-5743-BED5-C131792C0978}"/>
              </a:ext>
            </a:extLst>
          </p:cNvPr>
          <p:cNvSpPr>
            <a:spLocks noGrp="1"/>
          </p:cNvSpPr>
          <p:nvPr>
            <p:ph type="title"/>
          </p:nvPr>
        </p:nvSpPr>
        <p:spPr/>
        <p:txBody>
          <a:bodyPr/>
          <a:lstStyle/>
          <a:p>
            <a:r>
              <a:rPr lang="en-US" dirty="0"/>
              <a:t>Getting </a:t>
            </a:r>
            <a:br>
              <a:rPr lang="en-US" dirty="0"/>
            </a:br>
            <a:r>
              <a:rPr lang="en-US" dirty="0"/>
              <a:t>started</a:t>
            </a:r>
          </a:p>
        </p:txBody>
      </p:sp>
      <p:sp>
        <p:nvSpPr>
          <p:cNvPr id="2" name="Rectangle 1">
            <a:extLst>
              <a:ext uri="{FF2B5EF4-FFF2-40B4-BE49-F238E27FC236}">
                <a16:creationId xmlns:a16="http://schemas.microsoft.com/office/drawing/2014/main" id="{0A02C39C-C0B7-E340-9278-4604CD400ADF}"/>
              </a:ext>
            </a:extLst>
          </p:cNvPr>
          <p:cNvSpPr/>
          <p:nvPr/>
        </p:nvSpPr>
        <p:spPr>
          <a:xfrm>
            <a:off x="2191657" y="929352"/>
            <a:ext cx="3682093" cy="1276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Add in first few steps/central activities that will happen at kickoff</a:t>
            </a:r>
          </a:p>
        </p:txBody>
      </p:sp>
    </p:spTree>
    <p:extLst>
      <p:ext uri="{BB962C8B-B14F-4D97-AF65-F5344CB8AC3E}">
        <p14:creationId xmlns:p14="http://schemas.microsoft.com/office/powerpoint/2010/main" val="3680697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35</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21357" y="1440881"/>
            <a:ext cx="3783628" cy="154492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Eng</a:t>
            </a:r>
          </a:p>
          <a:p>
            <a:pPr>
              <a:lnSpc>
                <a:spcPct val="80000"/>
              </a:lnSpc>
            </a:pPr>
            <a:r>
              <a:rPr lang="en-US" sz="2400" dirty="0"/>
              <a:t>Sr. Supervisor, Regional Lead </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Building on a decade of experience in enterprise tech, consumer, and energy markets, Candice leads INK’s New York office and media relations services ensuring best practices and relationships are leveraged across the company and for all clients.</a:t>
            </a:r>
          </a:p>
          <a:p>
            <a:pPr>
              <a:lnSpc>
                <a:spcPct val="80000"/>
              </a:lnSpc>
            </a:pP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21357"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2121357" y="3991916"/>
            <a:ext cx="3783628" cy="162966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Starr million baker </a:t>
            </a:r>
          </a:p>
          <a:p>
            <a:pPr>
              <a:lnSpc>
                <a:spcPct val="80000"/>
              </a:lnSpc>
            </a:pPr>
            <a:r>
              <a:rPr lang="en-US" sz="2400" dirty="0"/>
              <a:t>CEO + Co-Founder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Starr has a knack for finding better ways to do things and motivating others to do the same. She’s created communications programs with a wide breadth of strategic aims for clients in the B2B technology and energy industries.</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2147279"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953355" y="1440881"/>
            <a:ext cx="3743345" cy="155399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Gabbie Mehan</a:t>
            </a:r>
          </a:p>
          <a:p>
            <a:pPr>
              <a:lnSpc>
                <a:spcPct val="80000"/>
              </a:lnSpc>
            </a:pPr>
            <a:r>
              <a:rPr lang="en-US" sz="2400" dirty="0"/>
              <a:t>Sr. account executive</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Gabbie is a media relations specialist who brings a proactive, thoughtful approach to elevating her clients’ stories. She drives strategic, integrated comms programs with experience across a wide range of industries, including energy (Enel) and cloud computing (Rackspace). </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953355"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7899340" y="3991916"/>
            <a:ext cx="3783628" cy="16663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p>
          <a:p>
            <a:pPr>
              <a:lnSpc>
                <a:spcPct val="80000"/>
              </a:lnSpc>
            </a:pPr>
            <a:r>
              <a:rPr lang="en-US" sz="2400" dirty="0"/>
              <a:t>sr. CONTENT MANAGER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Rachel is fascinated by how technology and innovation are changing the world around us. She leads INK’s content team and regularly contributed messaging and positioning, bylined articles, sales material, and website content to the Enel team. </a:t>
            </a:r>
          </a:p>
          <a:p>
            <a:pPr>
              <a:lnSpc>
                <a:spcPct val="100000"/>
              </a:lnSpc>
            </a:pPr>
            <a:endParaRPr lang="en-US" sz="1200" cap="none" dirty="0">
              <a:solidFill>
                <a:schemeClr val="tx2"/>
              </a:solidFill>
              <a:latin typeface="Brandon Grotesque" panose="020B0503020203060202" pitchFamily="34" charset="77"/>
            </a:endParaRP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7900186"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Meet your</a:t>
            </a:r>
            <a:br>
              <a:rPr lang="en-US" dirty="0"/>
            </a:br>
            <a:r>
              <a:rPr lang="en-US" dirty="0"/>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472940" y="1440881"/>
            <a:ext cx="1348924" cy="2023386"/>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472940" y="3991916"/>
            <a:ext cx="1383462" cy="2075193"/>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09CEA825-BAC0-B14D-8F51-2E778DC6BF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49576" y="3830986"/>
            <a:ext cx="1399523" cy="2099284"/>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rotWithShape="1">
          <a:blip r:embed="rId6"/>
          <a:srcRect b="2973"/>
          <a:stretch/>
        </p:blipFill>
        <p:spPr>
          <a:xfrm>
            <a:off x="6349576" y="1440881"/>
            <a:ext cx="1399519" cy="2086238"/>
          </a:xfrm>
          <a:prstGeom prst="rect">
            <a:avLst/>
          </a:prstGeom>
          <a:ln>
            <a:noFill/>
          </a:ln>
        </p:spPr>
      </p:pic>
    </p:spTree>
    <p:extLst>
      <p:ext uri="{BB962C8B-B14F-4D97-AF65-F5344CB8AC3E}">
        <p14:creationId xmlns:p14="http://schemas.microsoft.com/office/powerpoint/2010/main" val="321433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5E5D1056-1A2D-9A4D-8E94-19AC7142E7DC}"/>
              </a:ext>
            </a:extLst>
          </p:cNvPr>
          <p:cNvSpPr txBox="1">
            <a:spLocks/>
          </p:cNvSpPr>
          <p:nvPr/>
        </p:nvSpPr>
        <p:spPr>
          <a:xfrm>
            <a:off x="3449353" y="4384090"/>
            <a:ext cx="2622410"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Will has experience in social and digital communications for B2B and B2C brands, including consumer goods, technology, and food and beverage. His background in video journalism gives him the ability to tell a story from multiple angles.</a:t>
            </a:r>
          </a:p>
        </p:txBody>
      </p:sp>
      <p:sp>
        <p:nvSpPr>
          <p:cNvPr id="26" name="Title 2">
            <a:extLst>
              <a:ext uri="{FF2B5EF4-FFF2-40B4-BE49-F238E27FC236}">
                <a16:creationId xmlns:a16="http://schemas.microsoft.com/office/drawing/2014/main" id="{1910D78C-BA71-1B47-8B71-A82F09F10C58}"/>
              </a:ext>
            </a:extLst>
          </p:cNvPr>
          <p:cNvSpPr txBox="1">
            <a:spLocks/>
          </p:cNvSpPr>
          <p:nvPr/>
        </p:nvSpPr>
        <p:spPr>
          <a:xfrm>
            <a:off x="8132373" y="4384090"/>
            <a:ext cx="2741574"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Hannah has 6+ years of experience working on social and digital campaigns for B2B and B2C brands. She prides herself on her ability to think creatively, strategically, and tactically, which allows her to see big picture goals and small wins that help her clients succeed.</a:t>
            </a:r>
          </a:p>
        </p:txBody>
      </p:sp>
      <p:pic>
        <p:nvPicPr>
          <p:cNvPr id="9" name="Picture 8" descr="A person wearing glasses and smiling at the camera&#10;&#10;Description automatically generated">
            <a:extLst>
              <a:ext uri="{FF2B5EF4-FFF2-40B4-BE49-F238E27FC236}">
                <a16:creationId xmlns:a16="http://schemas.microsoft.com/office/drawing/2014/main" id="{51B7D4DE-F1CA-E747-9F6D-9E48927B8951}"/>
              </a:ext>
            </a:extLst>
          </p:cNvPr>
          <p:cNvPicPr>
            <a:picLocks noChangeAspect="1"/>
          </p:cNvPicPr>
          <p:nvPr/>
        </p:nvPicPr>
        <p:blipFill>
          <a:blip r:embed="rId3"/>
          <a:stretch>
            <a:fillRect/>
          </a:stretch>
        </p:blipFill>
        <p:spPr>
          <a:xfrm>
            <a:off x="1782426" y="3924782"/>
            <a:ext cx="1416760" cy="2125141"/>
          </a:xfrm>
          <a:prstGeom prst="rect">
            <a:avLst/>
          </a:prstGeom>
        </p:spPr>
      </p:pic>
      <p:sp>
        <p:nvSpPr>
          <p:cNvPr id="21" name="Title 2">
            <a:extLst>
              <a:ext uri="{FF2B5EF4-FFF2-40B4-BE49-F238E27FC236}">
                <a16:creationId xmlns:a16="http://schemas.microsoft.com/office/drawing/2014/main" id="{B1B351F2-7141-2A43-82BD-3FF113C14A87}"/>
              </a:ext>
            </a:extLst>
          </p:cNvPr>
          <p:cNvSpPr txBox="1">
            <a:spLocks/>
          </p:cNvSpPr>
          <p:nvPr/>
        </p:nvSpPr>
        <p:spPr>
          <a:xfrm>
            <a:off x="2043113"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Content Manager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Rachel brings big picture content and brand thinking, and creative problem-solving to bear for INK’s clients. As a former journalist, she believes great content starts and ends with understanding  and empathy of your audience. </a:t>
            </a:r>
          </a:p>
        </p:txBody>
      </p:sp>
      <p:sp>
        <p:nvSpPr>
          <p:cNvPr id="23" name="Title 2">
            <a:extLst>
              <a:ext uri="{FF2B5EF4-FFF2-40B4-BE49-F238E27FC236}">
                <a16:creationId xmlns:a16="http://schemas.microsoft.com/office/drawing/2014/main" id="{F14F2BA9-40E9-BD4A-A6A4-AB0DA7760E0E}"/>
              </a:ext>
            </a:extLst>
          </p:cNvPr>
          <p:cNvSpPr txBox="1">
            <a:spLocks/>
          </p:cNvSpPr>
          <p:nvPr/>
        </p:nvSpPr>
        <p:spPr>
          <a:xfrm>
            <a:off x="5761645"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Supervisor, Digital </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Traci brings a decade of social and digital experience across industries including financial services and insurance to the table. She's passionate about creating data-driven programs for her clients to connect them with the people they care about most.</a:t>
            </a:r>
          </a:p>
        </p:txBody>
      </p:sp>
      <p:sp>
        <p:nvSpPr>
          <p:cNvPr id="24" name="Title 2">
            <a:extLst>
              <a:ext uri="{FF2B5EF4-FFF2-40B4-BE49-F238E27FC236}">
                <a16:creationId xmlns:a16="http://schemas.microsoft.com/office/drawing/2014/main" id="{90CEDB3A-34F4-D544-85A4-116219DB8926}"/>
              </a:ext>
            </a:extLst>
          </p:cNvPr>
          <p:cNvSpPr txBox="1">
            <a:spLocks/>
          </p:cNvSpPr>
          <p:nvPr/>
        </p:nvSpPr>
        <p:spPr>
          <a:xfrm>
            <a:off x="9705109"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Art Director</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solidFill>
                  <a:srgbClr val="1D1C1D"/>
                </a:solidFill>
                <a:latin typeface="Brandon Grotesque" panose="020B0503020203060202" pitchFamily="34" charset="77"/>
              </a:rPr>
              <a:t>Doubling as a design nerd and social media junkie, Ryan Riggins has a passion for all things print and pixel. He uses his love for design to help our clients bring their messages to life visually</a:t>
            </a:r>
            <a:endParaRPr lang="en-US" sz="1200" cap="none" dirty="0">
              <a:solidFill>
                <a:schemeClr val="tx2"/>
              </a:solidFill>
              <a:latin typeface="Brandon Grotesque" panose="020B0503020203060202" pitchFamily="34" charset="77"/>
            </a:endParaRPr>
          </a:p>
        </p:txBody>
      </p:sp>
      <p:pic>
        <p:nvPicPr>
          <p:cNvPr id="7" name="Picture 6" descr="A person looking at the camera&#10;&#10;Description automatically generated">
            <a:extLst>
              <a:ext uri="{FF2B5EF4-FFF2-40B4-BE49-F238E27FC236}">
                <a16:creationId xmlns:a16="http://schemas.microsoft.com/office/drawing/2014/main" id="{C3700A81-124D-9D40-9BC2-88C89DDFA9BF}"/>
              </a:ext>
            </a:extLst>
          </p:cNvPr>
          <p:cNvPicPr>
            <a:picLocks noChangeAspect="1"/>
          </p:cNvPicPr>
          <p:nvPr/>
        </p:nvPicPr>
        <p:blipFill>
          <a:blip r:embed="rId4"/>
          <a:stretch>
            <a:fillRect/>
          </a:stretch>
        </p:blipFill>
        <p:spPr>
          <a:xfrm>
            <a:off x="8149196" y="1399836"/>
            <a:ext cx="1408813" cy="2113220"/>
          </a:xfrm>
          <a:prstGeom prst="rect">
            <a:avLst/>
          </a:prstGeom>
        </p:spPr>
      </p:pic>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36</a:t>
            </a:fld>
            <a:endParaRPr lang="en-US" dirty="0"/>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043113" y="1436346"/>
            <a:ext cx="3861872" cy="3191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br>
              <a:rPr lang="en-US" sz="2000" dirty="0"/>
            </a:b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035938"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3449353" y="4010252"/>
            <a:ext cx="3783628" cy="2637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Will Gilbert</a:t>
            </a:r>
          </a:p>
          <a:p>
            <a:pPr>
              <a:lnSpc>
                <a:spcPct val="80000"/>
              </a:lnSpc>
            </a:pPr>
            <a:r>
              <a:rPr lang="en-US" sz="2000" dirty="0"/>
              <a:t> </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3449353"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5761645" y="1436347"/>
            <a:ext cx="3036209" cy="2697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Mazurek</a:t>
            </a:r>
          </a:p>
          <a:p>
            <a:pPr>
              <a:lnSpc>
                <a:spcPct val="80000"/>
              </a:lnSpc>
            </a:pPr>
            <a:endParaRPr lang="en-US" sz="2000" cap="none" dirty="0">
              <a:solidFill>
                <a:schemeClr val="tx2"/>
              </a:solidFill>
              <a:latin typeface="Brandon Grotesque" panose="020B0503020203060202" pitchFamily="34" charset="77"/>
            </a:endParaRP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5770494"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8149196" y="4010253"/>
            <a:ext cx="3783628" cy="26972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Hannah Cole </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8132372"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Your</a:t>
            </a:r>
            <a:br>
              <a:rPr lang="en-US" dirty="0"/>
            </a:br>
            <a:r>
              <a:rPr lang="en-US" dirty="0"/>
              <a:t>Team </a:t>
            </a:r>
          </a:p>
        </p:txBody>
      </p:sp>
      <p:sp>
        <p:nvSpPr>
          <p:cNvPr id="19" name="Title 2">
            <a:extLst>
              <a:ext uri="{FF2B5EF4-FFF2-40B4-BE49-F238E27FC236}">
                <a16:creationId xmlns:a16="http://schemas.microsoft.com/office/drawing/2014/main" id="{1F710948-82F3-E046-A051-00704BD2AC7E}"/>
              </a:ext>
            </a:extLst>
          </p:cNvPr>
          <p:cNvSpPr txBox="1">
            <a:spLocks/>
          </p:cNvSpPr>
          <p:nvPr/>
        </p:nvSpPr>
        <p:spPr>
          <a:xfrm>
            <a:off x="9705109" y="1436346"/>
            <a:ext cx="3743345" cy="26972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Ryan Riggins</a:t>
            </a:r>
          </a:p>
          <a:p>
            <a:pPr>
              <a:lnSpc>
                <a:spcPct val="80000"/>
              </a:lnSpc>
            </a:pPr>
            <a:endParaRPr lang="en-US" sz="2000" cap="none" dirty="0">
              <a:solidFill>
                <a:schemeClr val="tx2"/>
              </a:solidFill>
              <a:latin typeface="League Gothic" pitchFamily="2" charset="77"/>
            </a:endParaRPr>
          </a:p>
          <a:p>
            <a:pPr>
              <a:lnSpc>
                <a:spcPct val="100000"/>
              </a:lnSpc>
            </a:pPr>
            <a:endParaRPr lang="en-US" sz="1200" cap="none" dirty="0">
              <a:solidFill>
                <a:schemeClr val="tx2"/>
              </a:solidFill>
              <a:latin typeface="Brandon Grotesque" panose="020B0503020203060202" pitchFamily="34" charset="77"/>
            </a:endParaRPr>
          </a:p>
        </p:txBody>
      </p:sp>
      <p:cxnSp>
        <p:nvCxnSpPr>
          <p:cNvPr id="20" name="Straight Connector 19">
            <a:extLst>
              <a:ext uri="{FF2B5EF4-FFF2-40B4-BE49-F238E27FC236}">
                <a16:creationId xmlns:a16="http://schemas.microsoft.com/office/drawing/2014/main" id="{314ED5E2-87F6-9343-8BAE-62037789D388}"/>
              </a:ext>
            </a:extLst>
          </p:cNvPr>
          <p:cNvCxnSpPr/>
          <p:nvPr/>
        </p:nvCxnSpPr>
        <p:spPr>
          <a:xfrm>
            <a:off x="9706731"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F71978B-C4CD-394E-AB79-6A6FF5E588E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99307" y="1419194"/>
            <a:ext cx="1402080" cy="2103120"/>
          </a:xfrm>
          <a:prstGeom prst="rect">
            <a:avLst/>
          </a:prstGeom>
        </p:spPr>
      </p:pic>
      <p:pic>
        <p:nvPicPr>
          <p:cNvPr id="6" name="Picture 5" descr="A person posing for the camera&#10;&#10;Description automatically generated">
            <a:extLst>
              <a:ext uri="{FF2B5EF4-FFF2-40B4-BE49-F238E27FC236}">
                <a16:creationId xmlns:a16="http://schemas.microsoft.com/office/drawing/2014/main" id="{42692330-6A90-E342-A59B-0BBA29CA949B}"/>
              </a:ext>
            </a:extLst>
          </p:cNvPr>
          <p:cNvPicPr>
            <a:picLocks noChangeAspect="1"/>
          </p:cNvPicPr>
          <p:nvPr/>
        </p:nvPicPr>
        <p:blipFill>
          <a:blip r:embed="rId6"/>
          <a:stretch>
            <a:fillRect/>
          </a:stretch>
        </p:blipFill>
        <p:spPr>
          <a:xfrm>
            <a:off x="4218695" y="1405612"/>
            <a:ext cx="1408813" cy="2113219"/>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6DFE457-F360-244A-8895-B28AA40679D9}"/>
              </a:ext>
            </a:extLst>
          </p:cNvPr>
          <p:cNvPicPr>
            <a:picLocks noChangeAspect="1"/>
          </p:cNvPicPr>
          <p:nvPr/>
        </p:nvPicPr>
        <p:blipFill>
          <a:blip r:embed="rId7"/>
          <a:stretch>
            <a:fillRect/>
          </a:stretch>
        </p:blipFill>
        <p:spPr>
          <a:xfrm>
            <a:off x="6546811" y="3924783"/>
            <a:ext cx="1416760" cy="2125141"/>
          </a:xfrm>
          <a:prstGeom prst="rect">
            <a:avLst/>
          </a:prstGeom>
        </p:spPr>
      </p:pic>
    </p:spTree>
    <p:extLst>
      <p:ext uri="{BB962C8B-B14F-4D97-AF65-F5344CB8AC3E}">
        <p14:creationId xmlns:p14="http://schemas.microsoft.com/office/powerpoint/2010/main" val="2312224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38</a:t>
            </a:fld>
            <a:endParaRPr lang="en-US" dirty="0"/>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dirty="0"/>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399" y="1752601"/>
            <a:ext cx="8510240" cy="4305299"/>
          </a:xfrm>
        </p:spPr>
        <p:txBody>
          <a:bodyPr/>
          <a:lstStyle/>
          <a:p>
            <a:pPr>
              <a:spcBef>
                <a:spcPts val="0"/>
              </a:spcBef>
            </a:pPr>
            <a:r>
              <a:rPr lang="en-US" sz="1600" dirty="0"/>
              <a:t>INK creates campaigns designed to provide a steady stream of communications results. Scope is billed at </a:t>
            </a:r>
            <a:br>
              <a:rPr lang="en-US" sz="1600" dirty="0"/>
            </a:br>
            <a:r>
              <a:rPr lang="en-US" sz="1600" dirty="0"/>
              <a:t>our flat rate of $200/hour.</a:t>
            </a:r>
          </a:p>
          <a:p>
            <a:pPr>
              <a:spcBef>
                <a:spcPts val="0"/>
              </a:spcBef>
            </a:pPr>
            <a:endParaRPr lang="en-US" sz="1600" dirty="0"/>
          </a:p>
          <a:p>
            <a:pPr>
              <a:spcBef>
                <a:spcPts val="0"/>
              </a:spcBef>
            </a:pPr>
            <a:r>
              <a:rPr lang="en-US" sz="1600" dirty="0"/>
              <a:t>INK charges a standard $500/mo. tools fee to all our clients. This flat-rate fee gives your program, which we manage on your behalf, access to the more than $100K worth of communications software INK subscribes to annually – app. 20 different software tools (including Cision/Trendkite, Brandwatch, SproutSocial, ARchitect, ITDatabase, SWMS, TV Eyes, BuzzSumo, Getty Photo, Profnet, Promo, Qualtrics, Meltwater, Moz, MarketMuse, and a host of publication subscriptions) to manage, measure, and analyze all facets of your communications program. This fee also covers access to your customized Planning &amp; Analysis dashboard which will be set up after we’ve agreed on objectives and KPIs for the program.  </a:t>
            </a:r>
          </a:p>
          <a:p>
            <a:pPr>
              <a:spcBef>
                <a:spcPts val="0"/>
              </a:spcBef>
            </a:pPr>
            <a:endParaRPr lang="en-US" sz="1600" dirty="0"/>
          </a:p>
          <a:p>
            <a:pPr>
              <a:spcBef>
                <a:spcPts val="0"/>
              </a:spcBef>
            </a:pPr>
            <a:r>
              <a:rPr lang="en-US" sz="1600" dirty="0"/>
              <a:t>With new clients and projects, we require a deposit of 50% of the first month’s budget up front. </a:t>
            </a:r>
            <a:br>
              <a:rPr lang="en-US" sz="1600" dirty="0"/>
            </a:br>
            <a:r>
              <a:rPr lang="en-US" sz="1600" dirty="0"/>
              <a:t>We’ll apply that to your first month’s invoice and send it, and future monthly invoices, at the first of the month for the previous month’s work, payable within 30 days. Our invoices are detailed accounts of how </a:t>
            </a:r>
            <a:br>
              <a:rPr lang="en-US" sz="1600" dirty="0"/>
            </a:br>
            <a:r>
              <a:rPr lang="en-US" sz="1600" dirty="0"/>
              <a:t>our time was spent, ensuring every hour provides value towards your scope and goals.</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a:xfrm>
            <a:off x="518617" y="375337"/>
            <a:ext cx="11191164" cy="849525"/>
          </a:xfrm>
        </p:spPr>
        <p:txBody>
          <a:bodyPr/>
          <a:lstStyle/>
          <a:p>
            <a:r>
              <a:rPr lang="en-US" dirty="0"/>
              <a:t>Our pricing  </a:t>
            </a:r>
            <a:br>
              <a:rPr lang="en-US" dirty="0"/>
            </a:br>
            <a:r>
              <a:rPr lang="en-US" dirty="0"/>
              <a:t>How we bill</a:t>
            </a:r>
          </a:p>
        </p:txBody>
      </p:sp>
    </p:spTree>
    <p:extLst>
      <p:ext uri="{BB962C8B-B14F-4D97-AF65-F5344CB8AC3E}">
        <p14:creationId xmlns:p14="http://schemas.microsoft.com/office/powerpoint/2010/main" val="1365772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581C9-6DE7-5440-BFE5-53B7EC7B7AED}"/>
              </a:ext>
            </a:extLst>
          </p:cNvPr>
          <p:cNvSpPr>
            <a:spLocks noGrp="1"/>
          </p:cNvSpPr>
          <p:nvPr>
            <p:ph type="sldNum" sz="quarter" idx="12"/>
          </p:nvPr>
        </p:nvSpPr>
        <p:spPr/>
        <p:txBody>
          <a:bodyPr/>
          <a:lstStyle/>
          <a:p>
            <a:fld id="{B15A4BD5-B51F-9048-892F-7599ACE81F82}" type="slidenum">
              <a:rPr lang="en-US" smtClean="0"/>
              <a:pPr/>
              <a:t>39</a:t>
            </a:fld>
            <a:endParaRPr lang="en-US" dirty="0"/>
          </a:p>
        </p:txBody>
      </p:sp>
      <p:sp>
        <p:nvSpPr>
          <p:cNvPr id="3" name="Footer Placeholder 2">
            <a:extLst>
              <a:ext uri="{FF2B5EF4-FFF2-40B4-BE49-F238E27FC236}">
                <a16:creationId xmlns:a16="http://schemas.microsoft.com/office/drawing/2014/main" id="{314E6C3F-6600-B04E-B47F-EC5AC1132456}"/>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1E09E6F2-5E40-2F4C-A292-0FE342FD39A5}"/>
              </a:ext>
            </a:extLst>
          </p:cNvPr>
          <p:cNvSpPr>
            <a:spLocks noGrp="1"/>
          </p:cNvSpPr>
          <p:nvPr>
            <p:ph type="title"/>
          </p:nvPr>
        </p:nvSpPr>
        <p:spPr/>
        <p:txBody>
          <a:bodyPr/>
          <a:lstStyle/>
          <a:p>
            <a:r>
              <a:rPr lang="en-US" dirty="0"/>
              <a:t>Our Pricing -</a:t>
            </a:r>
            <a:br>
              <a:rPr lang="en-US" dirty="0"/>
            </a:br>
            <a:r>
              <a:rPr lang="en-US" dirty="0"/>
              <a:t>breakdown of 20K monthly budget</a:t>
            </a:r>
          </a:p>
        </p:txBody>
      </p:sp>
      <p:graphicFrame>
        <p:nvGraphicFramePr>
          <p:cNvPr id="9" name="Content Placeholder 8">
            <a:extLst>
              <a:ext uri="{FF2B5EF4-FFF2-40B4-BE49-F238E27FC236}">
                <a16:creationId xmlns:a16="http://schemas.microsoft.com/office/drawing/2014/main" id="{D8BD71E2-0A88-7541-95D3-935A7E053EE4}"/>
              </a:ext>
            </a:extLst>
          </p:cNvPr>
          <p:cNvGraphicFramePr>
            <a:graphicFrameLocks noGrp="1"/>
          </p:cNvGraphicFramePr>
          <p:nvPr>
            <p:ph sz="half" idx="1"/>
          </p:nvPr>
        </p:nvGraphicFramePr>
        <p:xfrm>
          <a:off x="892912" y="1767569"/>
          <a:ext cx="10442574" cy="3524878"/>
        </p:xfrm>
        <a:graphic>
          <a:graphicData uri="http://schemas.openxmlformats.org/drawingml/2006/table">
            <a:tbl>
              <a:tblPr firstRow="1" bandRow="1">
                <a:tableStyleId>{00A15C55-8517-42AA-B614-E9B94910E393}</a:tableStyleId>
              </a:tblPr>
              <a:tblGrid>
                <a:gridCol w="3480858">
                  <a:extLst>
                    <a:ext uri="{9D8B030D-6E8A-4147-A177-3AD203B41FA5}">
                      <a16:colId xmlns:a16="http://schemas.microsoft.com/office/drawing/2014/main" val="395753055"/>
                    </a:ext>
                  </a:extLst>
                </a:gridCol>
                <a:gridCol w="3480858">
                  <a:extLst>
                    <a:ext uri="{9D8B030D-6E8A-4147-A177-3AD203B41FA5}">
                      <a16:colId xmlns:a16="http://schemas.microsoft.com/office/drawing/2014/main" val="2932235651"/>
                    </a:ext>
                  </a:extLst>
                </a:gridCol>
                <a:gridCol w="3480858">
                  <a:extLst>
                    <a:ext uri="{9D8B030D-6E8A-4147-A177-3AD203B41FA5}">
                      <a16:colId xmlns:a16="http://schemas.microsoft.com/office/drawing/2014/main" val="2720334490"/>
                    </a:ext>
                  </a:extLst>
                </a:gridCol>
              </a:tblGrid>
              <a:tr h="524278">
                <a:tc>
                  <a:txBody>
                    <a:bodyPr/>
                    <a:lstStyle/>
                    <a:p>
                      <a:pPr algn="ctr"/>
                      <a:r>
                        <a:rPr lang="en-US" sz="1200" b="1" i="0" cap="all" baseline="0" dirty="0">
                          <a:latin typeface="Brandon Grotesque" panose="020B0503020203060202" pitchFamily="34" charset="77"/>
                        </a:rPr>
                        <a:t>Service</a:t>
                      </a:r>
                    </a:p>
                  </a:txBody>
                  <a:tcPr anchor="ctr"/>
                </a:tc>
                <a:tc>
                  <a:txBody>
                    <a:bodyPr/>
                    <a:lstStyle/>
                    <a:p>
                      <a:pPr algn="ctr"/>
                      <a:r>
                        <a:rPr lang="en-US" sz="1200" b="1" i="0" cap="all" baseline="0" dirty="0">
                          <a:latin typeface="Brandon Grotesque" panose="020B0503020203060202" pitchFamily="34" charset="77"/>
                        </a:rPr>
                        <a:t>Inclusions</a:t>
                      </a:r>
                    </a:p>
                  </a:txBody>
                  <a:tcPr anchor="ctr"/>
                </a:tc>
                <a:tc>
                  <a:txBody>
                    <a:bodyPr/>
                    <a:lstStyle/>
                    <a:p>
                      <a:pPr algn="ctr"/>
                      <a:r>
                        <a:rPr lang="en-US" sz="1200" b="1" i="0" cap="all" baseline="0" dirty="0">
                          <a:latin typeface="Brandon Grotesque" panose="020B0503020203060202" pitchFamily="34" charset="77"/>
                        </a:rPr>
                        <a:t>Cost PER MONTH</a:t>
                      </a:r>
                    </a:p>
                  </a:txBody>
                  <a:tcPr anchor="ctr"/>
                </a:tc>
                <a:extLst>
                  <a:ext uri="{0D108BD9-81ED-4DB2-BD59-A6C34878D82A}">
                    <a16:rowId xmlns:a16="http://schemas.microsoft.com/office/drawing/2014/main" val="7340344"/>
                  </a:ext>
                </a:extLst>
              </a:tr>
              <a:tr h="751291">
                <a:tc>
                  <a:txBody>
                    <a:bodyPr/>
                    <a:lstStyle/>
                    <a:p>
                      <a:pPr algn="ctr"/>
                      <a:r>
                        <a:rPr lang="en-US" sz="1600" dirty="0">
                          <a:latin typeface="Brandon Grotesque" panose="020B0503020203060202" pitchFamily="34" charset="77"/>
                        </a:rPr>
                        <a:t>Social + Creative </a:t>
                      </a:r>
                    </a:p>
                  </a:txBody>
                  <a:tcPr anchor="ctr"/>
                </a:tc>
                <a:tc>
                  <a:txBody>
                    <a:bodyPr/>
                    <a:lstStyle/>
                    <a:p>
                      <a:pPr algn="ctr"/>
                      <a:r>
                        <a:rPr lang="en-US" sz="1600" dirty="0">
                          <a:latin typeface="Brandon Grotesque" panose="020B0503020203060202" pitchFamily="34" charset="77"/>
                        </a:rPr>
                        <a:t>Strategy, design, copywriting, editorial calendar management, boosting posts*</a:t>
                      </a:r>
                    </a:p>
                  </a:txBody>
                  <a:tcPr anchor="ctr"/>
                </a:tc>
                <a:tc>
                  <a:txBody>
                    <a:bodyPr/>
                    <a:lstStyle/>
                    <a:p>
                      <a:pPr algn="ctr"/>
                      <a:r>
                        <a:rPr lang="en-US" sz="1600" dirty="0">
                          <a:latin typeface="Brandon Grotesque" panose="020B0503020203060202" pitchFamily="34" charset="77"/>
                        </a:rPr>
                        <a:t>$9,000</a:t>
                      </a:r>
                    </a:p>
                  </a:txBody>
                  <a:tcPr anchor="ctr"/>
                </a:tc>
                <a:extLst>
                  <a:ext uri="{0D108BD9-81ED-4DB2-BD59-A6C34878D82A}">
                    <a16:rowId xmlns:a16="http://schemas.microsoft.com/office/drawing/2014/main" val="1985232323"/>
                  </a:ext>
                </a:extLst>
              </a:tr>
              <a:tr h="751291">
                <a:tc>
                  <a:txBody>
                    <a:bodyPr/>
                    <a:lstStyle/>
                    <a:p>
                      <a:pPr algn="ctr"/>
                      <a:r>
                        <a:rPr lang="en-US" sz="1600" dirty="0">
                          <a:latin typeface="Brandon Grotesque" panose="020B0503020203060202" pitchFamily="34" charset="77"/>
                        </a:rPr>
                        <a:t>Community Management</a:t>
                      </a:r>
                    </a:p>
                  </a:txBody>
                  <a:tcPr anchor="ctr"/>
                </a:tc>
                <a:tc>
                  <a:txBody>
                    <a:bodyPr/>
                    <a:lstStyle/>
                    <a:p>
                      <a:pPr algn="ctr"/>
                      <a:r>
                        <a:rPr lang="en-US" sz="1600" dirty="0">
                          <a:latin typeface="Brandon Grotesque" panose="020B0503020203060202" pitchFamily="34" charset="77"/>
                        </a:rPr>
                        <a:t>Social listening, channel monitoring, engagement</a:t>
                      </a:r>
                    </a:p>
                  </a:txBody>
                  <a:tcPr anchor="ctr"/>
                </a:tc>
                <a:tc>
                  <a:txBody>
                    <a:bodyPr/>
                    <a:lstStyle/>
                    <a:p>
                      <a:pPr algn="ctr"/>
                      <a:r>
                        <a:rPr lang="en-US" sz="1600" dirty="0">
                          <a:latin typeface="Brandon Grotesque" panose="020B0503020203060202" pitchFamily="34" charset="77"/>
                        </a:rPr>
                        <a:t>$6,000</a:t>
                      </a:r>
                    </a:p>
                  </a:txBody>
                  <a:tcPr anchor="ctr"/>
                </a:tc>
                <a:extLst>
                  <a:ext uri="{0D108BD9-81ED-4DB2-BD59-A6C34878D82A}">
                    <a16:rowId xmlns:a16="http://schemas.microsoft.com/office/drawing/2014/main" val="2052437886"/>
                  </a:ext>
                </a:extLst>
              </a:tr>
              <a:tr h="746727">
                <a:tc>
                  <a:txBody>
                    <a:bodyPr/>
                    <a:lstStyle/>
                    <a:p>
                      <a:pPr algn="ctr"/>
                      <a:r>
                        <a:rPr lang="en-US" sz="1600" dirty="0">
                          <a:latin typeface="Brandon Grotesque" panose="020B0503020203060202" pitchFamily="34" charset="77"/>
                        </a:rPr>
                        <a:t>Measurement</a:t>
                      </a:r>
                    </a:p>
                  </a:txBody>
                  <a:tcPr anchor="ctr"/>
                </a:tc>
                <a:tc>
                  <a:txBody>
                    <a:bodyPr/>
                    <a:lstStyle/>
                    <a:p>
                      <a:pPr algn="ctr"/>
                      <a:r>
                        <a:rPr lang="en-US" sz="1600" dirty="0">
                          <a:latin typeface="Brandon Grotesque" panose="020B0503020203060202" pitchFamily="34" charset="77"/>
                        </a:rPr>
                        <a:t>Weekly insights, monthly report</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2702364"/>
                  </a:ext>
                </a:extLst>
              </a:tr>
              <a:tr h="751291">
                <a:tc>
                  <a:txBody>
                    <a:bodyPr/>
                    <a:lstStyle/>
                    <a:p>
                      <a:pPr algn="ctr"/>
                      <a:r>
                        <a:rPr lang="en-US" sz="1600" dirty="0">
                          <a:latin typeface="Brandon Grotesque" panose="020B0503020203060202" pitchFamily="34" charset="77"/>
                        </a:rPr>
                        <a:t>Account Management</a:t>
                      </a:r>
                    </a:p>
                  </a:txBody>
                  <a:tcPr anchor="ctr"/>
                </a:tc>
                <a:tc>
                  <a:txBody>
                    <a:bodyPr/>
                    <a:lstStyle/>
                    <a:p>
                      <a:pPr algn="ctr"/>
                      <a:r>
                        <a:rPr lang="en-US" sz="1600" dirty="0">
                          <a:latin typeface="Brandon Grotesque" panose="020B0503020203060202" pitchFamily="34" charset="77"/>
                        </a:rPr>
                        <a:t>Weekly check-ins, monthly planning session with internal team and agencies</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8390458"/>
                  </a:ext>
                </a:extLst>
              </a:tr>
            </a:tbl>
          </a:graphicData>
        </a:graphic>
      </p:graphicFrame>
      <p:sp>
        <p:nvSpPr>
          <p:cNvPr id="10" name="TextBox 9">
            <a:extLst>
              <a:ext uri="{FF2B5EF4-FFF2-40B4-BE49-F238E27FC236}">
                <a16:creationId xmlns:a16="http://schemas.microsoft.com/office/drawing/2014/main" id="{C2E16E7D-C2C4-CD40-9730-3B7471756DD7}"/>
              </a:ext>
            </a:extLst>
          </p:cNvPr>
          <p:cNvSpPr txBox="1"/>
          <p:nvPr/>
        </p:nvSpPr>
        <p:spPr>
          <a:xfrm>
            <a:off x="874713" y="5406015"/>
            <a:ext cx="10442574" cy="307777"/>
          </a:xfrm>
          <a:prstGeom prst="rect">
            <a:avLst/>
          </a:prstGeom>
          <a:noFill/>
        </p:spPr>
        <p:txBody>
          <a:bodyPr wrap="square" rtlCol="0">
            <a:spAutoFit/>
          </a:bodyPr>
          <a:lstStyle/>
          <a:p>
            <a:r>
              <a:rPr lang="en-US" sz="1400" i="1" dirty="0">
                <a:latin typeface="Brandon Grotesque" panose="020B0503020203060202" pitchFamily="34" charset="77"/>
              </a:rPr>
              <a:t>*Not inclusive of media spend for boosted posts, or other out-of-pocket expenses.</a:t>
            </a:r>
          </a:p>
        </p:txBody>
      </p:sp>
    </p:spTree>
    <p:extLst>
      <p:ext uri="{BB962C8B-B14F-4D97-AF65-F5344CB8AC3E}">
        <p14:creationId xmlns:p14="http://schemas.microsoft.com/office/powerpoint/2010/main" val="691244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110422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40</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5293963" cy="4305299"/>
          </a:xfrm>
        </p:spPr>
        <p:txBody>
          <a:bodyPr/>
          <a:lstStyle/>
          <a:p>
            <a:pPr>
              <a:spcBef>
                <a:spcPts val="1600"/>
              </a:spcBef>
            </a:pPr>
            <a:r>
              <a:rPr lang="en-US" b="1" dirty="0">
                <a:solidFill>
                  <a:schemeClr val="accent2"/>
                </a:solidFill>
              </a:rPr>
              <a:t>2020 REASEARCH + PILOT - $50K</a:t>
            </a:r>
          </a:p>
          <a:p>
            <a:pPr marL="457200" indent="-457200">
              <a:spcBef>
                <a:spcPts val="400"/>
              </a:spcBef>
              <a:buFont typeface="+mj-lt"/>
              <a:buAutoNum type="arabicPeriod"/>
            </a:pPr>
            <a:r>
              <a:rPr lang="en-US" b="1" dirty="0"/>
              <a:t>Research, $15K – </a:t>
            </a:r>
            <a:r>
              <a:rPr lang="en-US" dirty="0"/>
              <a:t>hard costs, execution, and analysis/reporting </a:t>
            </a:r>
          </a:p>
          <a:p>
            <a:pPr marL="457200" indent="-457200">
              <a:spcBef>
                <a:spcPts val="400"/>
              </a:spcBef>
              <a:buFont typeface="+mj-lt"/>
              <a:buAutoNum type="arabicPeriod"/>
            </a:pPr>
            <a:r>
              <a:rPr lang="en-US" b="1" dirty="0"/>
              <a:t>Messaging and Pilot Planning, $10K – </a:t>
            </a:r>
            <a:r>
              <a:rPr lang="en-US" dirty="0"/>
              <a:t>half-day Think Wrong workshop; pilot campaign plan with audience-based messaging, goals, tactics, KPIs</a:t>
            </a:r>
          </a:p>
          <a:p>
            <a:pPr marL="457200" indent="-457200">
              <a:spcBef>
                <a:spcPts val="400"/>
              </a:spcBef>
              <a:buFont typeface="+mj-lt"/>
              <a:buAutoNum type="arabicPeriod"/>
            </a:pPr>
            <a:r>
              <a:rPr lang="en-US" b="1" dirty="0"/>
              <a:t>Pilot Execution, $20K – </a:t>
            </a:r>
            <a:r>
              <a:rPr lang="en-US" dirty="0"/>
              <a:t>campaign execution including content creation, outreach, measurement and reporting, spend if needed</a:t>
            </a:r>
          </a:p>
          <a:p>
            <a:pPr marL="457200" indent="-457200">
              <a:spcBef>
                <a:spcPts val="400"/>
              </a:spcBef>
              <a:buFont typeface="+mj-lt"/>
              <a:buAutoNum type="arabicPeriod"/>
            </a:pPr>
            <a:r>
              <a:rPr lang="en-US" b="1" dirty="0"/>
              <a:t>2021 Campaign Planning, $5K – </a:t>
            </a:r>
            <a:r>
              <a:rPr lang="en-US" dirty="0"/>
              <a:t>based on learnings from pilot, develop integrated campaign plan for Q1 2021</a:t>
            </a:r>
            <a:endParaRPr lang="en-US" b="1" dirty="0"/>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COST BREAKDOWN</a:t>
            </a:r>
          </a:p>
        </p:txBody>
      </p:sp>
      <p:sp>
        <p:nvSpPr>
          <p:cNvPr id="7" name="Content Placeholder 3">
            <a:extLst>
              <a:ext uri="{FF2B5EF4-FFF2-40B4-BE49-F238E27FC236}">
                <a16:creationId xmlns:a16="http://schemas.microsoft.com/office/drawing/2014/main" id="{F816AF02-5EE7-3D46-AC8F-4457F20D5DDC}"/>
              </a:ext>
            </a:extLst>
          </p:cNvPr>
          <p:cNvSpPr txBox="1">
            <a:spLocks/>
          </p:cNvSpPr>
          <p:nvPr/>
        </p:nvSpPr>
        <p:spPr>
          <a:xfrm>
            <a:off x="6364637" y="1766809"/>
            <a:ext cx="5293963" cy="43052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chemeClr val="accent2"/>
                </a:solidFill>
              </a:rPr>
              <a:t>2021 CAMPAIGN- $15K/month</a:t>
            </a:r>
          </a:p>
          <a:p>
            <a:pPr marL="342900" indent="-342900">
              <a:spcBef>
                <a:spcPts val="400"/>
              </a:spcBef>
              <a:buFont typeface="Arial" panose="020B0604020202020204" pitchFamily="34" charset="0"/>
              <a:buChar char="•"/>
            </a:pPr>
            <a:r>
              <a:rPr lang="en-US" b="1" dirty="0"/>
              <a:t>2021 campaign execution – </a:t>
            </a:r>
            <a:r>
              <a:rPr lang="en-US" dirty="0"/>
              <a:t>Execute a monthly program inclusive of earned, paid, owned, and shared tactics with approved goals, messages, and timelines; and continued reported and iteration</a:t>
            </a:r>
          </a:p>
          <a:p>
            <a:pPr marL="342900" indent="-342900">
              <a:spcBef>
                <a:spcPts val="400"/>
              </a:spcBef>
              <a:buFont typeface="Arial" panose="020B0604020202020204" pitchFamily="34" charset="0"/>
              <a:buChar char="•"/>
            </a:pPr>
            <a:r>
              <a:rPr lang="en-US" b="1" dirty="0"/>
              <a:t>Program management - </a:t>
            </a:r>
            <a:r>
              <a:rPr lang="en-US" dirty="0"/>
              <a:t>Account management, ongoing planning and measurement, client counsel</a:t>
            </a:r>
            <a:endParaRPr lang="en-US" b="1" dirty="0"/>
          </a:p>
        </p:txBody>
      </p:sp>
    </p:spTree>
    <p:extLst>
      <p:ext uri="{BB962C8B-B14F-4D97-AF65-F5344CB8AC3E}">
        <p14:creationId xmlns:p14="http://schemas.microsoft.com/office/powerpoint/2010/main" val="2454671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7B6AF9D-0DE1-D84D-BCAE-53CF255A4BD8}"/>
              </a:ext>
            </a:extLst>
          </p:cNvPr>
          <p:cNvSpPr>
            <a:spLocks noGrp="1"/>
          </p:cNvSpPr>
          <p:nvPr>
            <p:ph type="body" idx="1"/>
          </p:nvPr>
        </p:nvSpPr>
        <p:spPr/>
        <p:txBody>
          <a:bodyPr/>
          <a:lstStyle/>
          <a:p>
            <a:r>
              <a:rPr lang="en-US" dirty="0"/>
              <a:t>$50,000</a:t>
            </a:r>
          </a:p>
        </p:txBody>
      </p:sp>
      <p:sp>
        <p:nvSpPr>
          <p:cNvPr id="9" name="Text Placeholder 8">
            <a:extLst>
              <a:ext uri="{FF2B5EF4-FFF2-40B4-BE49-F238E27FC236}">
                <a16:creationId xmlns:a16="http://schemas.microsoft.com/office/drawing/2014/main" id="{BCA1C703-B47D-2440-B953-E82214DDB8EC}"/>
              </a:ext>
            </a:extLst>
          </p:cNvPr>
          <p:cNvSpPr>
            <a:spLocks noGrp="1"/>
          </p:cNvSpPr>
          <p:nvPr>
            <p:ph type="body" sz="quarter" idx="3"/>
          </p:nvPr>
        </p:nvSpPr>
        <p:spPr/>
        <p:txBody>
          <a:bodyPr/>
          <a:lstStyle/>
          <a:p>
            <a:r>
              <a:rPr lang="en-US" dirty="0"/>
              <a:t>$75,000</a:t>
            </a:r>
          </a:p>
        </p:txBody>
      </p:sp>
      <p:sp>
        <p:nvSpPr>
          <p:cNvPr id="3" name="Content Placeholder 2">
            <a:extLst>
              <a:ext uri="{FF2B5EF4-FFF2-40B4-BE49-F238E27FC236}">
                <a16:creationId xmlns:a16="http://schemas.microsoft.com/office/drawing/2014/main" id="{DBB63AE9-65AA-7E46-B8F3-0DDB5AD261BA}"/>
              </a:ext>
            </a:extLst>
          </p:cNvPr>
          <p:cNvSpPr>
            <a:spLocks noGrp="1"/>
          </p:cNvSpPr>
          <p:nvPr>
            <p:ph sz="quarter" idx="4"/>
          </p:nvPr>
        </p:nvSpPr>
        <p:spPr/>
        <p:txBody>
          <a:bodyPr/>
          <a:lstStyle/>
          <a:p>
            <a:pPr>
              <a:lnSpc>
                <a:spcPct val="100000"/>
              </a:lnSpc>
              <a:spcBef>
                <a:spcPts val="0"/>
              </a:spcBef>
            </a:pPr>
            <a:r>
              <a:rPr lang="en-US" sz="1400" b="1" dirty="0"/>
              <a:t>Account Management</a:t>
            </a:r>
          </a:p>
          <a:p>
            <a:pPr marL="194310" indent="-194310">
              <a:lnSpc>
                <a:spcPct val="100000"/>
              </a:lnSpc>
              <a:spcBef>
                <a:spcPts val="0"/>
              </a:spcBef>
              <a:buFont typeface="Arial" panose="020B0604020202020204" pitchFamily="34" charset="0"/>
              <a:buChar char="•"/>
            </a:pPr>
            <a:r>
              <a:rPr lang="en-US" sz="1400" dirty="0"/>
              <a:t>Kick-off meeting and POA </a:t>
            </a:r>
          </a:p>
          <a:p>
            <a:pPr marL="194310" indent="-194310">
              <a:lnSpc>
                <a:spcPct val="100000"/>
              </a:lnSpc>
              <a:spcBef>
                <a:spcPts val="0"/>
              </a:spcBef>
              <a:buFont typeface="Arial" panose="020B0604020202020204" pitchFamily="34" charset="0"/>
              <a:buChar char="•"/>
            </a:pPr>
            <a:r>
              <a:rPr lang="en-US" sz="1400" dirty="0"/>
              <a:t>Bi-weekly meetings and email communications</a:t>
            </a:r>
          </a:p>
          <a:p>
            <a:pPr marL="194310" indent="-194310">
              <a:lnSpc>
                <a:spcPct val="100000"/>
              </a:lnSpc>
              <a:spcBef>
                <a:spcPts val="0"/>
              </a:spcBef>
              <a:buFont typeface="Arial" panose="020B0604020202020204" pitchFamily="34" charset="0"/>
              <a:buChar char="•"/>
            </a:pPr>
            <a:r>
              <a:rPr lang="en-US" sz="1400" dirty="0"/>
              <a:t>Monthly reporting</a:t>
            </a:r>
          </a:p>
          <a:p>
            <a:pPr marL="194310" indent="-194310">
              <a:lnSpc>
                <a:spcPct val="100000"/>
              </a:lnSpc>
              <a:spcBef>
                <a:spcPts val="0"/>
              </a:spcBef>
              <a:buFont typeface="Arial" panose="020B0604020202020204" pitchFamily="34" charset="0"/>
              <a:buChar char="•"/>
            </a:pPr>
            <a:r>
              <a:rPr lang="en-US" sz="1400" dirty="0"/>
              <a:t>Project wrap-up report</a:t>
            </a:r>
            <a:br>
              <a:rPr lang="en-US" sz="1400" dirty="0"/>
            </a:br>
            <a:r>
              <a:rPr lang="en-US" sz="1400" dirty="0"/>
              <a:t>  </a:t>
            </a:r>
          </a:p>
          <a:p>
            <a:pPr>
              <a:lnSpc>
                <a:spcPct val="100000"/>
              </a:lnSpc>
              <a:spcBef>
                <a:spcPts val="0"/>
              </a:spcBef>
            </a:pPr>
            <a:r>
              <a:rPr lang="en-US" sz="1400" b="1" dirty="0"/>
              <a:t>Media Relations</a:t>
            </a:r>
          </a:p>
          <a:p>
            <a:pPr marL="194310" indent="-194310">
              <a:lnSpc>
                <a:spcPct val="100000"/>
              </a:lnSpc>
              <a:spcBef>
                <a:spcPts val="0"/>
              </a:spcBef>
              <a:buFont typeface="Arial" panose="020B0604020202020204" pitchFamily="34" charset="0"/>
              <a:buChar char="•"/>
            </a:pPr>
            <a:r>
              <a:rPr lang="en-US" sz="1400" dirty="0"/>
              <a:t>Company announcements (product or roadmap) (4)</a:t>
            </a:r>
          </a:p>
          <a:p>
            <a:pPr marL="194310" indent="-194310">
              <a:lnSpc>
                <a:spcPct val="100000"/>
              </a:lnSpc>
              <a:spcBef>
                <a:spcPts val="0"/>
              </a:spcBef>
              <a:buFont typeface="Arial" panose="020B0604020202020204" pitchFamily="34" charset="0"/>
              <a:buChar char="•"/>
            </a:pPr>
            <a:r>
              <a:rPr lang="en-US" sz="1400" dirty="0"/>
              <a:t>Customer campaigns (case studies) (2)</a:t>
            </a:r>
          </a:p>
          <a:p>
            <a:pPr marL="194310" indent="-194310">
              <a:lnSpc>
                <a:spcPct val="100000"/>
              </a:lnSpc>
              <a:spcBef>
                <a:spcPts val="0"/>
              </a:spcBef>
              <a:buFont typeface="Arial" panose="020B0604020202020204" pitchFamily="34" charset="0"/>
              <a:buChar char="•"/>
            </a:pPr>
            <a:r>
              <a:rPr lang="en-US" sz="1400" dirty="0"/>
              <a:t>Proactive pitch campaign (6)</a:t>
            </a:r>
          </a:p>
          <a:p>
            <a:pPr marL="194310" indent="-194310">
              <a:lnSpc>
                <a:spcPct val="100000"/>
              </a:lnSpc>
              <a:spcBef>
                <a:spcPts val="0"/>
              </a:spcBef>
              <a:buFont typeface="Arial" panose="020B0604020202020204" pitchFamily="34" charset="0"/>
              <a:buChar char="•"/>
            </a:pPr>
            <a:r>
              <a:rPr lang="en-US" sz="1400" dirty="0"/>
              <a:t>Rapid response pitching campaign (6)</a:t>
            </a:r>
            <a:br>
              <a:rPr lang="en-US" sz="1400" dirty="0"/>
            </a:br>
            <a:r>
              <a:rPr lang="en-US" sz="1400" dirty="0"/>
              <a:t>   </a:t>
            </a:r>
          </a:p>
          <a:p>
            <a:pPr>
              <a:lnSpc>
                <a:spcPct val="100000"/>
              </a:lnSpc>
              <a:spcBef>
                <a:spcPts val="0"/>
              </a:spcBef>
            </a:pPr>
            <a:r>
              <a:rPr lang="en-US" sz="1400" b="1" dirty="0"/>
              <a:t>Thought Leadership</a:t>
            </a:r>
          </a:p>
          <a:p>
            <a:pPr marL="192024" indent="-192024">
              <a:lnSpc>
                <a:spcPct val="100000"/>
              </a:lnSpc>
              <a:spcBef>
                <a:spcPts val="0"/>
              </a:spcBef>
              <a:buFont typeface="Arial" panose="020B0604020202020204" pitchFamily="34" charset="0"/>
              <a:buChar char="•"/>
            </a:pPr>
            <a:r>
              <a:rPr lang="en-US" sz="1400" dirty="0"/>
              <a:t>Contributed content opportunities (2)</a:t>
            </a:r>
          </a:p>
          <a:p>
            <a:pPr marL="649224" lvl="2" indent="-192024">
              <a:lnSpc>
                <a:spcPct val="100000"/>
              </a:lnSpc>
              <a:spcBef>
                <a:spcPts val="0"/>
              </a:spcBef>
              <a:buFont typeface="Arial" panose="020B0604020202020204" pitchFamily="34" charset="0"/>
              <a:buChar char="•"/>
            </a:pPr>
            <a:r>
              <a:rPr lang="en-US" sz="1400" dirty="0"/>
              <a:t>Content direction and review</a:t>
            </a:r>
          </a:p>
          <a:p>
            <a:pPr marL="192024" indent="-192024">
              <a:lnSpc>
                <a:spcPct val="100000"/>
              </a:lnSpc>
              <a:spcBef>
                <a:spcPts val="0"/>
              </a:spcBef>
              <a:buFont typeface="Arial" panose="020B0604020202020204" pitchFamily="34" charset="0"/>
              <a:buChar char="•"/>
            </a:pPr>
            <a:r>
              <a:rPr lang="en-US" sz="1400" dirty="0"/>
              <a:t>Pitching and securing podcast participation (1)</a:t>
            </a:r>
          </a:p>
          <a:p>
            <a:pPr marL="192024" indent="-192024">
              <a:lnSpc>
                <a:spcPct val="100000"/>
              </a:lnSpc>
              <a:spcBef>
                <a:spcPts val="0"/>
              </a:spcBef>
              <a:buFont typeface="Arial" panose="020B0604020202020204" pitchFamily="34" charset="0"/>
              <a:buChar char="•"/>
            </a:pPr>
            <a:r>
              <a:rPr lang="en-US" sz="1400" dirty="0"/>
              <a:t>Speaking opp calendar management and submission review</a:t>
            </a:r>
          </a:p>
          <a:p>
            <a:pPr>
              <a:lnSpc>
                <a:spcPct val="100000"/>
              </a:lnSpc>
              <a:spcBef>
                <a:spcPts val="0"/>
              </a:spcBef>
            </a:pPr>
            <a:endParaRPr lang="en-US" sz="1400" dirty="0">
              <a:highlight>
                <a:srgbClr val="FFFF00"/>
              </a:highlight>
            </a:endParaRPr>
          </a:p>
          <a:p>
            <a:pPr>
              <a:lnSpc>
                <a:spcPct val="100000"/>
              </a:lnSpc>
              <a:spcBef>
                <a:spcPts val="0"/>
              </a:spcBef>
            </a:pPr>
            <a:endParaRPr lang="en-US" sz="1400" dirty="0">
              <a:highlight>
                <a:srgbClr val="FFFF00"/>
              </a:highlight>
            </a:endParaRPr>
          </a:p>
        </p:txBody>
      </p:sp>
      <p:sp>
        <p:nvSpPr>
          <p:cNvPr id="5" name="Slide Number Placeholder 4">
            <a:extLst>
              <a:ext uri="{FF2B5EF4-FFF2-40B4-BE49-F238E27FC236}">
                <a16:creationId xmlns:a16="http://schemas.microsoft.com/office/drawing/2014/main" id="{D04AE230-50D8-B84E-A441-BE454515A766}"/>
              </a:ext>
            </a:extLst>
          </p:cNvPr>
          <p:cNvSpPr>
            <a:spLocks noGrp="1"/>
          </p:cNvSpPr>
          <p:nvPr>
            <p:ph type="sldNum" sz="quarter" idx="12"/>
          </p:nvPr>
        </p:nvSpPr>
        <p:spPr/>
        <p:txBody>
          <a:bodyPr/>
          <a:lstStyle/>
          <a:p>
            <a:fld id="{B15A4BD5-B51F-9048-892F-7599ACE81F82}" type="slidenum">
              <a:rPr lang="en-US" smtClean="0"/>
              <a:pPr/>
              <a:t>41</a:t>
            </a:fld>
            <a:endParaRPr lang="en-US" dirty="0"/>
          </a:p>
        </p:txBody>
      </p:sp>
      <p:sp>
        <p:nvSpPr>
          <p:cNvPr id="6" name="Footer Placeholder 5">
            <a:extLst>
              <a:ext uri="{FF2B5EF4-FFF2-40B4-BE49-F238E27FC236}">
                <a16:creationId xmlns:a16="http://schemas.microsoft.com/office/drawing/2014/main" id="{AA4BFFFE-16CB-1540-8893-0E9DA952ABD5}"/>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6DD0B3B5-39BD-644C-B89A-22E8C7A8087F}"/>
              </a:ext>
            </a:extLst>
          </p:cNvPr>
          <p:cNvSpPr>
            <a:spLocks noGrp="1"/>
          </p:cNvSpPr>
          <p:nvPr>
            <p:ph type="title"/>
          </p:nvPr>
        </p:nvSpPr>
        <p:spPr/>
        <p:txBody>
          <a:bodyPr/>
          <a:lstStyle/>
          <a:p>
            <a:r>
              <a:rPr lang="en-US" dirty="0"/>
              <a:t>Budget AND </a:t>
            </a:r>
            <a:br>
              <a:rPr lang="en-US" dirty="0"/>
            </a:br>
            <a:r>
              <a:rPr lang="en-US" dirty="0"/>
              <a:t>SOW Options</a:t>
            </a:r>
          </a:p>
        </p:txBody>
      </p:sp>
      <p:sp>
        <p:nvSpPr>
          <p:cNvPr id="4" name="Content Placeholder 3">
            <a:extLst>
              <a:ext uri="{FF2B5EF4-FFF2-40B4-BE49-F238E27FC236}">
                <a16:creationId xmlns:a16="http://schemas.microsoft.com/office/drawing/2014/main" id="{5DEB04E1-D30B-2F4E-BF44-D54E652E84CB}"/>
              </a:ext>
            </a:extLst>
          </p:cNvPr>
          <p:cNvSpPr>
            <a:spLocks noGrp="1"/>
          </p:cNvSpPr>
          <p:nvPr>
            <p:ph sz="half" idx="14"/>
          </p:nvPr>
        </p:nvSpPr>
        <p:spPr/>
        <p:txBody>
          <a:bodyPr/>
          <a:lstStyle/>
          <a:p>
            <a:pPr>
              <a:lnSpc>
                <a:spcPct val="100000"/>
              </a:lnSpc>
              <a:spcBef>
                <a:spcPts val="0"/>
              </a:spcBef>
            </a:pPr>
            <a:r>
              <a:rPr lang="en-US" sz="1400" b="1" dirty="0"/>
              <a:t>Account Management</a:t>
            </a:r>
          </a:p>
          <a:p>
            <a:pPr marL="194310" indent="-194310">
              <a:lnSpc>
                <a:spcPct val="100000"/>
              </a:lnSpc>
              <a:spcBef>
                <a:spcPts val="0"/>
              </a:spcBef>
              <a:buFont typeface="Arial" panose="020B0604020202020204" pitchFamily="34" charset="0"/>
              <a:buChar char="•"/>
            </a:pPr>
            <a:r>
              <a:rPr lang="en-US" sz="1400" dirty="0"/>
              <a:t>Kick-off meeting and POA </a:t>
            </a:r>
          </a:p>
          <a:p>
            <a:pPr marL="194310" indent="-194310">
              <a:lnSpc>
                <a:spcPct val="100000"/>
              </a:lnSpc>
              <a:spcBef>
                <a:spcPts val="0"/>
              </a:spcBef>
              <a:buFont typeface="Arial" panose="020B0604020202020204" pitchFamily="34" charset="0"/>
              <a:buChar char="•"/>
            </a:pPr>
            <a:r>
              <a:rPr lang="en-US" sz="1400" dirty="0"/>
              <a:t>Bi-weekly meetings and email communications</a:t>
            </a:r>
          </a:p>
          <a:p>
            <a:pPr marL="194310" indent="-194310">
              <a:lnSpc>
                <a:spcPct val="100000"/>
              </a:lnSpc>
              <a:spcBef>
                <a:spcPts val="0"/>
              </a:spcBef>
              <a:buFont typeface="Arial" panose="020B0604020202020204" pitchFamily="34" charset="0"/>
              <a:buChar char="•"/>
            </a:pPr>
            <a:r>
              <a:rPr lang="en-US" sz="1400" dirty="0"/>
              <a:t>Project wrap-up report</a:t>
            </a:r>
            <a:br>
              <a:rPr lang="en-US" sz="1400" dirty="0"/>
            </a:br>
            <a:endParaRPr lang="en-US" sz="1400" dirty="0"/>
          </a:p>
          <a:p>
            <a:pPr>
              <a:lnSpc>
                <a:spcPct val="100000"/>
              </a:lnSpc>
              <a:spcBef>
                <a:spcPts val="0"/>
              </a:spcBef>
            </a:pPr>
            <a:r>
              <a:rPr lang="en-US" sz="1400" b="1" dirty="0"/>
              <a:t>Media Relations</a:t>
            </a:r>
          </a:p>
          <a:p>
            <a:pPr marL="192024" indent="-194310">
              <a:lnSpc>
                <a:spcPct val="100000"/>
              </a:lnSpc>
              <a:spcBef>
                <a:spcPts val="0"/>
              </a:spcBef>
              <a:buFont typeface="Arial" panose="020B0604020202020204" pitchFamily="34" charset="0"/>
              <a:buChar char="•"/>
            </a:pPr>
            <a:r>
              <a:rPr lang="en-US" sz="1400" dirty="0"/>
              <a:t>News-driven campaigns (press release and/or case study push) (3)</a:t>
            </a:r>
          </a:p>
          <a:p>
            <a:pPr marL="192024" indent="-194310">
              <a:lnSpc>
                <a:spcPct val="100000"/>
              </a:lnSpc>
              <a:spcBef>
                <a:spcPts val="0"/>
              </a:spcBef>
              <a:buFont typeface="Arial" panose="020B0604020202020204" pitchFamily="34" charset="0"/>
              <a:buChar char="•"/>
            </a:pPr>
            <a:r>
              <a:rPr lang="en-US" sz="1400" dirty="0"/>
              <a:t>Proactive pitch campaigns (4)</a:t>
            </a:r>
          </a:p>
          <a:p>
            <a:pPr marL="192024" indent="-194310">
              <a:lnSpc>
                <a:spcPct val="100000"/>
              </a:lnSpc>
              <a:spcBef>
                <a:spcPts val="0"/>
              </a:spcBef>
              <a:buFont typeface="Arial" panose="020B0604020202020204" pitchFamily="34" charset="0"/>
              <a:buChar char="•"/>
            </a:pPr>
            <a:r>
              <a:rPr lang="en-US" sz="1400" dirty="0"/>
              <a:t>Rapid response pitching as trends and budget allows</a:t>
            </a:r>
          </a:p>
          <a:p>
            <a:pPr marL="285750" indent="-285750">
              <a:lnSpc>
                <a:spcPct val="100000"/>
              </a:lnSpc>
              <a:spcBef>
                <a:spcPts val="0"/>
              </a:spcBef>
              <a:buFont typeface="Arial" panose="020B0604020202020204" pitchFamily="34" charset="0"/>
              <a:buChar char="•"/>
            </a:pPr>
            <a:endParaRPr lang="en-US" sz="1400" dirty="0"/>
          </a:p>
          <a:p>
            <a:pPr>
              <a:lnSpc>
                <a:spcPct val="100000"/>
              </a:lnSpc>
              <a:spcBef>
                <a:spcPts val="0"/>
              </a:spcBef>
            </a:pPr>
            <a:r>
              <a:rPr lang="en-US" sz="1400" b="1" dirty="0"/>
              <a:t>Thought Leadership</a:t>
            </a:r>
          </a:p>
          <a:p>
            <a:pPr marL="192024" indent="-192024">
              <a:lnSpc>
                <a:spcPct val="100000"/>
              </a:lnSpc>
              <a:spcBef>
                <a:spcPts val="0"/>
              </a:spcBef>
              <a:buFont typeface="Arial" panose="020B0604020202020204" pitchFamily="34" charset="0"/>
              <a:buChar char="•"/>
            </a:pPr>
            <a:r>
              <a:rPr lang="en-US" sz="1400" dirty="0"/>
              <a:t>Contributed content opportunities (1)</a:t>
            </a:r>
          </a:p>
          <a:p>
            <a:pPr marL="649224" lvl="2" indent="-192024">
              <a:lnSpc>
                <a:spcPct val="100000"/>
              </a:lnSpc>
              <a:spcBef>
                <a:spcPts val="0"/>
              </a:spcBef>
              <a:buFont typeface="Arial" panose="020B0604020202020204" pitchFamily="34" charset="0"/>
              <a:buChar char="•"/>
            </a:pPr>
            <a:r>
              <a:rPr lang="en-US" sz="1400" dirty="0"/>
              <a:t>Content direction and review</a:t>
            </a:r>
          </a:p>
          <a:p>
            <a:pPr marL="192024" indent="-192024">
              <a:lnSpc>
                <a:spcPct val="100000"/>
              </a:lnSpc>
              <a:spcBef>
                <a:spcPts val="0"/>
              </a:spcBef>
              <a:buFont typeface="Arial" panose="020B0604020202020204" pitchFamily="34" charset="0"/>
              <a:buChar char="•"/>
            </a:pPr>
            <a:r>
              <a:rPr lang="en-US" sz="1400" dirty="0"/>
              <a:t>Pitching and securing podcast participation (1)</a:t>
            </a:r>
          </a:p>
          <a:p>
            <a:pPr>
              <a:lnSpc>
                <a:spcPct val="100000"/>
              </a:lnSpc>
              <a:spcBef>
                <a:spcPts val="0"/>
              </a:spcBef>
            </a:pPr>
            <a:endParaRPr lang="en-US" sz="1400" b="1" dirty="0"/>
          </a:p>
          <a:p>
            <a:pPr>
              <a:lnSpc>
                <a:spcPct val="100000"/>
              </a:lnSpc>
            </a:pPr>
            <a:endParaRPr lang="en-US" sz="1400" dirty="0"/>
          </a:p>
          <a:p>
            <a:pPr>
              <a:lnSpc>
                <a:spcPct val="100000"/>
              </a:lnSpc>
            </a:pPr>
            <a:endParaRPr lang="en-US" sz="1400" dirty="0"/>
          </a:p>
        </p:txBody>
      </p:sp>
    </p:spTree>
    <p:extLst>
      <p:ext uri="{BB962C8B-B14F-4D97-AF65-F5344CB8AC3E}">
        <p14:creationId xmlns:p14="http://schemas.microsoft.com/office/powerpoint/2010/main" val="402657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E52B9-BB9C-184C-B40C-16B64EED2B67}"/>
              </a:ext>
            </a:extLst>
          </p:cNvPr>
          <p:cNvSpPr>
            <a:spLocks noGrp="1"/>
          </p:cNvSpPr>
          <p:nvPr>
            <p:ph type="body" idx="1"/>
          </p:nvPr>
        </p:nvSpPr>
        <p:spPr/>
        <p:txBody>
          <a:bodyPr/>
          <a:lstStyle/>
          <a:p>
            <a:r>
              <a:rPr lang="en-US" dirty="0"/>
              <a:t>Ink’s difference</a:t>
            </a:r>
          </a:p>
        </p:txBody>
      </p:sp>
    </p:spTree>
    <p:extLst>
      <p:ext uri="{BB962C8B-B14F-4D97-AF65-F5344CB8AC3E}">
        <p14:creationId xmlns:p14="http://schemas.microsoft.com/office/powerpoint/2010/main" val="4081593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43</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 </a:t>
            </a:r>
            <a:br>
              <a:rPr lang="en-US" dirty="0"/>
            </a:br>
            <a:r>
              <a:rPr lang="en-US" dirty="0">
                <a:solidFill>
                  <a:srgbClr val="23B27F"/>
                </a:solidFill>
              </a:rPr>
              <a:t>strategy pillars</a:t>
            </a:r>
            <a:endParaRPr lang="en-US" dirty="0"/>
          </a:p>
        </p:txBody>
      </p:sp>
      <p:cxnSp>
        <p:nvCxnSpPr>
          <p:cNvPr id="9" name="Straight Connector 8">
            <a:extLst>
              <a:ext uri="{FF2B5EF4-FFF2-40B4-BE49-F238E27FC236}">
                <a16:creationId xmlns:a16="http://schemas.microsoft.com/office/drawing/2014/main" id="{B29C8B65-A896-9540-A1BD-51C63A559732}"/>
              </a:ext>
            </a:extLst>
          </p:cNvPr>
          <p:cNvCxnSpPr/>
          <p:nvPr/>
        </p:nvCxnSpPr>
        <p:spPr>
          <a:xfrm>
            <a:off x="1071145"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A43206-6B6E-7F4E-BB2E-D2AE087DE491}"/>
              </a:ext>
            </a:extLst>
          </p:cNvPr>
          <p:cNvSpPr/>
          <p:nvPr/>
        </p:nvSpPr>
        <p:spPr>
          <a:xfrm>
            <a:off x="1071145" y="366526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 </a:t>
            </a:r>
          </a:p>
          <a:p>
            <a:pPr lvl="0" algn="ctr">
              <a:lnSpc>
                <a:spcPct val="80000"/>
              </a:lnSpc>
              <a:defRPr/>
            </a:pPr>
            <a:r>
              <a:rPr lang="en-US" sz="4200" cap="all" dirty="0">
                <a:solidFill>
                  <a:srgbClr val="2F2F2E"/>
                </a:solidFill>
                <a:latin typeface="League Gothic" charset="0"/>
              </a:rPr>
              <a:t>customer </a:t>
            </a:r>
          </a:p>
          <a:p>
            <a:pPr lvl="0" algn="ctr">
              <a:lnSpc>
                <a:spcPct val="80000"/>
              </a:lnSpc>
              <a:defRPr/>
            </a:pPr>
            <a:r>
              <a:rPr lang="en-US" sz="4200" cap="all" dirty="0">
                <a:solidFill>
                  <a:srgbClr val="2F2F2E"/>
                </a:solidFill>
                <a:latin typeface="League Gothic" charset="0"/>
              </a:rPr>
              <a:t>knowledge</a:t>
            </a:r>
          </a:p>
        </p:txBody>
      </p:sp>
      <p:cxnSp>
        <p:nvCxnSpPr>
          <p:cNvPr id="24" name="Straight Connector 23">
            <a:extLst>
              <a:ext uri="{FF2B5EF4-FFF2-40B4-BE49-F238E27FC236}">
                <a16:creationId xmlns:a16="http://schemas.microsoft.com/office/drawing/2014/main" id="{27712841-C864-5A47-AF82-CCF5559DC40E}"/>
              </a:ext>
            </a:extLst>
          </p:cNvPr>
          <p:cNvCxnSpPr/>
          <p:nvPr/>
        </p:nvCxnSpPr>
        <p:spPr>
          <a:xfrm>
            <a:off x="3940231"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A47DAB4-D44C-E744-A457-931960823A9B}"/>
              </a:ext>
            </a:extLst>
          </p:cNvPr>
          <p:cNvSpPr/>
          <p:nvPr/>
        </p:nvSpPr>
        <p:spPr>
          <a:xfrm>
            <a:off x="3866260" y="3716794"/>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Market</a:t>
            </a:r>
          </a:p>
          <a:p>
            <a:pPr lvl="0" algn="ctr">
              <a:lnSpc>
                <a:spcPct val="80000"/>
              </a:lnSpc>
              <a:defRPr/>
            </a:pPr>
            <a:r>
              <a:rPr lang="en-US" sz="4200" cap="all" dirty="0">
                <a:solidFill>
                  <a:srgbClr val="2F2F2E"/>
                </a:solidFill>
                <a:latin typeface="League Gothic" charset="0"/>
              </a:rPr>
              <a:t>perspective</a:t>
            </a:r>
          </a:p>
        </p:txBody>
      </p:sp>
      <p:cxnSp>
        <p:nvCxnSpPr>
          <p:cNvPr id="26" name="Straight Connector 25">
            <a:extLst>
              <a:ext uri="{FF2B5EF4-FFF2-40B4-BE49-F238E27FC236}">
                <a16:creationId xmlns:a16="http://schemas.microsoft.com/office/drawing/2014/main" id="{4942F882-D39C-AA46-8755-35543B704001}"/>
              </a:ext>
            </a:extLst>
          </p:cNvPr>
          <p:cNvCxnSpPr/>
          <p:nvPr/>
        </p:nvCxnSpPr>
        <p:spPr>
          <a:xfrm>
            <a:off x="6831094"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DA2989-54A2-7C4E-B0E5-D344E132074D}"/>
              </a:ext>
            </a:extLst>
          </p:cNvPr>
          <p:cNvSpPr/>
          <p:nvPr/>
        </p:nvSpPr>
        <p:spPr>
          <a:xfrm>
            <a:off x="6757123" y="373359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Data-driven</a:t>
            </a:r>
          </a:p>
          <a:p>
            <a:pPr lvl="0" algn="ctr">
              <a:lnSpc>
                <a:spcPct val="80000"/>
              </a:lnSpc>
              <a:defRPr/>
            </a:pPr>
            <a:r>
              <a:rPr lang="en-US" sz="4200" cap="all" dirty="0">
                <a:solidFill>
                  <a:srgbClr val="2F2F2E"/>
                </a:solidFill>
                <a:latin typeface="League Gothic" charset="0"/>
              </a:rPr>
              <a:t>planning</a:t>
            </a:r>
          </a:p>
        </p:txBody>
      </p:sp>
      <p:cxnSp>
        <p:nvCxnSpPr>
          <p:cNvPr id="28" name="Straight Connector 27">
            <a:extLst>
              <a:ext uri="{FF2B5EF4-FFF2-40B4-BE49-F238E27FC236}">
                <a16:creationId xmlns:a16="http://schemas.microsoft.com/office/drawing/2014/main" id="{83B3C2F5-B6AF-3C47-A997-C8758F7676AC}"/>
              </a:ext>
            </a:extLst>
          </p:cNvPr>
          <p:cNvCxnSpPr/>
          <p:nvPr/>
        </p:nvCxnSpPr>
        <p:spPr>
          <a:xfrm>
            <a:off x="9721957"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08839A-7F10-3647-AB8F-599B93FFA0A9}"/>
              </a:ext>
            </a:extLst>
          </p:cNvPr>
          <p:cNvSpPr/>
          <p:nvPr/>
        </p:nvSpPr>
        <p:spPr>
          <a:xfrm>
            <a:off x="9647986" y="3761975"/>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Messaging</a:t>
            </a:r>
          </a:p>
          <a:p>
            <a:pPr lvl="0" algn="ctr">
              <a:lnSpc>
                <a:spcPct val="80000"/>
              </a:lnSpc>
              <a:defRPr/>
            </a:pPr>
            <a:r>
              <a:rPr lang="en-US" sz="4200" cap="all" dirty="0">
                <a:solidFill>
                  <a:srgbClr val="2F2F2E"/>
                </a:solidFill>
                <a:latin typeface="League Gothic" charset="0"/>
              </a:rPr>
              <a:t>frameworks</a:t>
            </a:r>
          </a:p>
        </p:txBody>
      </p:sp>
      <p:sp>
        <p:nvSpPr>
          <p:cNvPr id="5" name="TextBox 4">
            <a:extLst>
              <a:ext uri="{FF2B5EF4-FFF2-40B4-BE49-F238E27FC236}">
                <a16:creationId xmlns:a16="http://schemas.microsoft.com/office/drawing/2014/main" id="{2F82747E-80E2-6341-9434-8C663FB04289}"/>
              </a:ext>
            </a:extLst>
          </p:cNvPr>
          <p:cNvSpPr txBox="1"/>
          <p:nvPr/>
        </p:nvSpPr>
        <p:spPr>
          <a:xfrm>
            <a:off x="887749" y="4863691"/>
            <a:ext cx="1737360" cy="1077218"/>
          </a:xfrm>
          <a:prstGeom prst="rect">
            <a:avLst/>
          </a:prstGeom>
          <a:noFill/>
        </p:spPr>
        <p:txBody>
          <a:bodyPr wrap="square" rtlCol="0">
            <a:spAutoFit/>
          </a:bodyPr>
          <a:lstStyle/>
          <a:p>
            <a:r>
              <a:rPr lang="en-US" sz="1600" dirty="0">
                <a:latin typeface="Brandon Grotesque" panose="020B0503020203060202" pitchFamily="34" charset="77"/>
              </a:rPr>
              <a:t>Leverage audience understanding for program planning and prioritization</a:t>
            </a:r>
          </a:p>
        </p:txBody>
      </p:sp>
      <p:sp>
        <p:nvSpPr>
          <p:cNvPr id="14" name="TextBox 13">
            <a:extLst>
              <a:ext uri="{FF2B5EF4-FFF2-40B4-BE49-F238E27FC236}">
                <a16:creationId xmlns:a16="http://schemas.microsoft.com/office/drawing/2014/main" id="{D737082A-CB22-D043-989D-D2A4E2D367E8}"/>
              </a:ext>
            </a:extLst>
          </p:cNvPr>
          <p:cNvSpPr txBox="1"/>
          <p:nvPr/>
        </p:nvSpPr>
        <p:spPr>
          <a:xfrm>
            <a:off x="6449197"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Drive more value by mapping all activities back to client’s larger business objectives</a:t>
            </a:r>
          </a:p>
        </p:txBody>
      </p:sp>
      <p:sp>
        <p:nvSpPr>
          <p:cNvPr id="15" name="TextBox 14">
            <a:extLst>
              <a:ext uri="{FF2B5EF4-FFF2-40B4-BE49-F238E27FC236}">
                <a16:creationId xmlns:a16="http://schemas.microsoft.com/office/drawing/2014/main" id="{11EBBE00-1E61-B749-B5E2-A34FA6F4AFF0}"/>
              </a:ext>
            </a:extLst>
          </p:cNvPr>
          <p:cNvSpPr txBox="1"/>
          <p:nvPr/>
        </p:nvSpPr>
        <p:spPr>
          <a:xfrm>
            <a:off x="3524718"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Turn complex competitive landscape research into </a:t>
            </a:r>
            <a:r>
              <a:rPr lang="en-US" sz="1600" dirty="0" err="1">
                <a:latin typeface="Brandon Grotesque" panose="020B0503020203060202" pitchFamily="34" charset="77"/>
              </a:rPr>
              <a:t>pitchable</a:t>
            </a:r>
            <a:r>
              <a:rPr lang="en-US" sz="1600" dirty="0">
                <a:latin typeface="Brandon Grotesque" panose="020B0503020203060202" pitchFamily="34" charset="77"/>
              </a:rPr>
              <a:t> trends and insights</a:t>
            </a:r>
          </a:p>
        </p:txBody>
      </p:sp>
      <p:sp>
        <p:nvSpPr>
          <p:cNvPr id="16" name="TextBox 15">
            <a:extLst>
              <a:ext uri="{FF2B5EF4-FFF2-40B4-BE49-F238E27FC236}">
                <a16:creationId xmlns:a16="http://schemas.microsoft.com/office/drawing/2014/main" id="{A2CF981C-57B6-6749-A259-FE1E37832866}"/>
              </a:ext>
            </a:extLst>
          </p:cNvPr>
          <p:cNvSpPr txBox="1"/>
          <p:nvPr/>
        </p:nvSpPr>
        <p:spPr>
          <a:xfrm>
            <a:off x="9340060"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Distill brand pillars and messaging into a resource streamlined for your program</a:t>
            </a:r>
          </a:p>
        </p:txBody>
      </p:sp>
    </p:spTree>
    <p:extLst>
      <p:ext uri="{BB962C8B-B14F-4D97-AF65-F5344CB8AC3E}">
        <p14:creationId xmlns:p14="http://schemas.microsoft.com/office/powerpoint/2010/main" val="2350448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We are constantly evolving our offerings, and the skillsets and expertise that drive them, 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8AD51-8F16-7E4A-98FF-CE9A9517BA6E}"/>
              </a:ext>
            </a:extLst>
          </p:cNvPr>
          <p:cNvSpPr>
            <a:spLocks noGrp="1"/>
          </p:cNvSpPr>
          <p:nvPr>
            <p:ph type="sldNum" sz="quarter" idx="12"/>
          </p:nvPr>
        </p:nvSpPr>
        <p:spPr/>
        <p:txBody>
          <a:bodyPr/>
          <a:lstStyle/>
          <a:p>
            <a:fld id="{B15A4BD5-B51F-9048-892F-7599ACE81F82}" type="slidenum">
              <a:rPr lang="en-US" smtClean="0"/>
              <a:pPr/>
              <a:t>45</a:t>
            </a:fld>
            <a:endParaRPr lang="en-US" dirty="0"/>
          </a:p>
        </p:txBody>
      </p:sp>
      <p:sp>
        <p:nvSpPr>
          <p:cNvPr id="3" name="Footer Placeholder 2">
            <a:extLst>
              <a:ext uri="{FF2B5EF4-FFF2-40B4-BE49-F238E27FC236}">
                <a16:creationId xmlns:a16="http://schemas.microsoft.com/office/drawing/2014/main" id="{761FBE0E-D80B-9240-8272-1FB76F65A5B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BF0F190-340A-4246-83E7-6DB017A0A150}"/>
              </a:ext>
            </a:extLst>
          </p:cNvPr>
          <p:cNvSpPr>
            <a:spLocks noGrp="1"/>
          </p:cNvSpPr>
          <p:nvPr>
            <p:ph type="title"/>
          </p:nvPr>
        </p:nvSpPr>
        <p:spPr>
          <a:xfrm>
            <a:off x="518615" y="365126"/>
            <a:ext cx="3512941" cy="849525"/>
          </a:xfrm>
        </p:spPr>
        <p:txBody>
          <a:bodyPr/>
          <a:lstStyle/>
          <a:p>
            <a:r>
              <a:rPr lang="en-US" dirty="0"/>
              <a:t>Our approach </a:t>
            </a:r>
            <a:br>
              <a:rPr lang="en-US" dirty="0"/>
            </a:br>
            <a:r>
              <a:rPr lang="en-US" dirty="0">
                <a:solidFill>
                  <a:srgbClr val="23B27F"/>
                </a:solidFill>
              </a:rPr>
              <a:t>integrated campaigns</a:t>
            </a:r>
          </a:p>
        </p:txBody>
      </p:sp>
      <p:sp>
        <p:nvSpPr>
          <p:cNvPr id="21" name="Freeform 20">
            <a:extLst>
              <a:ext uri="{FF2B5EF4-FFF2-40B4-BE49-F238E27FC236}">
                <a16:creationId xmlns:a16="http://schemas.microsoft.com/office/drawing/2014/main" id="{325422CB-7102-D743-A03A-28691057EF08}"/>
              </a:ext>
            </a:extLst>
          </p:cNvPr>
          <p:cNvSpPr/>
          <p:nvPr/>
        </p:nvSpPr>
        <p:spPr>
          <a:xfrm rot="5400000">
            <a:off x="6096000" y="2058713"/>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1"/>
                  <a:pt x="496451" y="61496"/>
                  <a:pt x="1043562" y="5934"/>
                </a:cubicBezTo>
                <a:lnTo>
                  <a:pt x="1161074" y="0"/>
                </a:lnTo>
                <a:lnTo>
                  <a:pt x="1155140" y="117512"/>
                </a:lnTo>
                <a:cubicBezTo>
                  <a:pt x="1099578" y="664624"/>
                  <a:pt x="664624" y="1099578"/>
                  <a:pt x="117512" y="1155140"/>
                </a:cubicBezTo>
                <a:lnTo>
                  <a:pt x="0" y="11610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19">
            <a:extLst>
              <a:ext uri="{FF2B5EF4-FFF2-40B4-BE49-F238E27FC236}">
                <a16:creationId xmlns:a16="http://schemas.microsoft.com/office/drawing/2014/main" id="{02B57820-CECE-4B46-A833-C6969110C433}"/>
              </a:ext>
            </a:extLst>
          </p:cNvPr>
          <p:cNvSpPr/>
          <p:nvPr/>
        </p:nvSpPr>
        <p:spPr>
          <a:xfrm rot="5400000">
            <a:off x="7259766" y="2058713"/>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0"/>
                  <a:pt x="1155140" y="1043562"/>
                </a:cubicBezTo>
                <a:lnTo>
                  <a:pt x="1161074" y="1161074"/>
                </a:lnTo>
                <a:lnTo>
                  <a:pt x="1043562" y="1155140"/>
                </a:lnTo>
                <a:cubicBezTo>
                  <a:pt x="496451" y="1099578"/>
                  <a:pt x="61496" y="664623"/>
                  <a:pt x="5934" y="117512"/>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18">
            <a:extLst>
              <a:ext uri="{FF2B5EF4-FFF2-40B4-BE49-F238E27FC236}">
                <a16:creationId xmlns:a16="http://schemas.microsoft.com/office/drawing/2014/main" id="{2E7A91DC-1924-A847-8185-39A34FAEF252}"/>
              </a:ext>
            </a:extLst>
          </p:cNvPr>
          <p:cNvSpPr/>
          <p:nvPr/>
        </p:nvSpPr>
        <p:spPr>
          <a:xfrm rot="5400000">
            <a:off x="7257074" y="3219787"/>
            <a:ext cx="2692" cy="2692"/>
          </a:xfrm>
          <a:custGeom>
            <a:avLst/>
            <a:gdLst>
              <a:gd name="connsiteX0" fmla="*/ 0 w 2692"/>
              <a:gd name="connsiteY0" fmla="*/ 2692 h 2692"/>
              <a:gd name="connsiteX1" fmla="*/ 68 w 2692"/>
              <a:gd name="connsiteY1" fmla="*/ 1346 h 2692"/>
              <a:gd name="connsiteX2" fmla="*/ 0 w 2692"/>
              <a:gd name="connsiteY2" fmla="*/ 0 h 2692"/>
              <a:gd name="connsiteX3" fmla="*/ 1346 w 2692"/>
              <a:gd name="connsiteY3" fmla="*/ 68 h 2692"/>
              <a:gd name="connsiteX4" fmla="*/ 2692 w 2692"/>
              <a:gd name="connsiteY4" fmla="*/ 0 h 2692"/>
              <a:gd name="connsiteX5" fmla="*/ 2624 w 2692"/>
              <a:gd name="connsiteY5" fmla="*/ 1346 h 2692"/>
              <a:gd name="connsiteX6" fmla="*/ 2692 w 2692"/>
              <a:gd name="connsiteY6" fmla="*/ 2692 h 2692"/>
              <a:gd name="connsiteX7" fmla="*/ 1346 w 2692"/>
              <a:gd name="connsiteY7" fmla="*/ 2624 h 2692"/>
              <a:gd name="connsiteX8" fmla="*/ 0 w 2692"/>
              <a:gd name="connsiteY8" fmla="*/ 2692 h 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 h="2692">
                <a:moveTo>
                  <a:pt x="0" y="2692"/>
                </a:moveTo>
                <a:lnTo>
                  <a:pt x="68" y="1346"/>
                </a:lnTo>
                <a:lnTo>
                  <a:pt x="0" y="0"/>
                </a:lnTo>
                <a:lnTo>
                  <a:pt x="1346" y="68"/>
                </a:lnTo>
                <a:lnTo>
                  <a:pt x="2692" y="0"/>
                </a:lnTo>
                <a:lnTo>
                  <a:pt x="2624" y="1346"/>
                </a:lnTo>
                <a:lnTo>
                  <a:pt x="2692" y="2692"/>
                </a:lnTo>
                <a:lnTo>
                  <a:pt x="1346" y="2624"/>
                </a:lnTo>
                <a:lnTo>
                  <a:pt x="0" y="26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Freeform 17">
            <a:extLst>
              <a:ext uri="{FF2B5EF4-FFF2-40B4-BE49-F238E27FC236}">
                <a16:creationId xmlns:a16="http://schemas.microsoft.com/office/drawing/2014/main" id="{9D3E2818-CECD-6841-811B-8405AD7E3CDB}"/>
              </a:ext>
            </a:extLst>
          </p:cNvPr>
          <p:cNvSpPr/>
          <p:nvPr/>
        </p:nvSpPr>
        <p:spPr>
          <a:xfrm rot="5400000">
            <a:off x="6096000" y="3222479"/>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1"/>
                  <a:pt x="1155140" y="1043562"/>
                </a:cubicBezTo>
                <a:lnTo>
                  <a:pt x="1161074" y="1161074"/>
                </a:lnTo>
                <a:lnTo>
                  <a:pt x="1043562" y="1155140"/>
                </a:lnTo>
                <a:cubicBezTo>
                  <a:pt x="496451" y="1099578"/>
                  <a:pt x="61496" y="664624"/>
                  <a:pt x="5934" y="117512"/>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Freeform 16">
            <a:extLst>
              <a:ext uri="{FF2B5EF4-FFF2-40B4-BE49-F238E27FC236}">
                <a16:creationId xmlns:a16="http://schemas.microsoft.com/office/drawing/2014/main" id="{86A6F739-D8DC-EE43-8C68-A5C8233E7820}"/>
              </a:ext>
            </a:extLst>
          </p:cNvPr>
          <p:cNvSpPr/>
          <p:nvPr/>
        </p:nvSpPr>
        <p:spPr>
          <a:xfrm rot="5400000">
            <a:off x="7259766" y="3222479"/>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0"/>
                  <a:pt x="496451" y="61496"/>
                  <a:pt x="1043562" y="5934"/>
                </a:cubicBezTo>
                <a:lnTo>
                  <a:pt x="1161074" y="0"/>
                </a:lnTo>
                <a:lnTo>
                  <a:pt x="1155140" y="117512"/>
                </a:lnTo>
                <a:cubicBezTo>
                  <a:pt x="1099578" y="664623"/>
                  <a:pt x="664624" y="1099578"/>
                  <a:pt x="117512" y="1155140"/>
                </a:cubicBezTo>
                <a:lnTo>
                  <a:pt x="0" y="11610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Freeform 15">
            <a:extLst>
              <a:ext uri="{FF2B5EF4-FFF2-40B4-BE49-F238E27FC236}">
                <a16:creationId xmlns:a16="http://schemas.microsoft.com/office/drawing/2014/main" id="{7925D1C2-0BCB-9D4F-AECC-BF44478A33ED}"/>
              </a:ext>
            </a:extLst>
          </p:cNvPr>
          <p:cNvSpPr/>
          <p:nvPr/>
        </p:nvSpPr>
        <p:spPr>
          <a:xfrm rot="5400000">
            <a:off x="6095932" y="894879"/>
            <a:ext cx="2324976" cy="2324976"/>
          </a:xfrm>
          <a:custGeom>
            <a:avLst/>
            <a:gdLst>
              <a:gd name="connsiteX0" fmla="*/ 0 w 2324976"/>
              <a:gd name="connsiteY0" fmla="*/ 1162488 h 2324976"/>
              <a:gd name="connsiteX1" fmla="*/ 1162488 w 2324976"/>
              <a:gd name="connsiteY1" fmla="*/ 0 h 2324976"/>
              <a:gd name="connsiteX2" fmla="*/ 1163834 w 2324976"/>
              <a:gd name="connsiteY2" fmla="*/ 68 h 2324976"/>
              <a:gd name="connsiteX3" fmla="*/ 1169768 w 2324976"/>
              <a:gd name="connsiteY3" fmla="*/ 117580 h 2324976"/>
              <a:gd name="connsiteX4" fmla="*/ 2207396 w 2324976"/>
              <a:gd name="connsiteY4" fmla="*/ 1155208 h 2324976"/>
              <a:gd name="connsiteX5" fmla="*/ 2324908 w 2324976"/>
              <a:gd name="connsiteY5" fmla="*/ 1161142 h 2324976"/>
              <a:gd name="connsiteX6" fmla="*/ 2324976 w 2324976"/>
              <a:gd name="connsiteY6" fmla="*/ 1162488 h 2324976"/>
              <a:gd name="connsiteX7" fmla="*/ 2324908 w 2324976"/>
              <a:gd name="connsiteY7" fmla="*/ 1163834 h 2324976"/>
              <a:gd name="connsiteX8" fmla="*/ 2207396 w 2324976"/>
              <a:gd name="connsiteY8" fmla="*/ 1169768 h 2324976"/>
              <a:gd name="connsiteX9" fmla="*/ 1169768 w 2324976"/>
              <a:gd name="connsiteY9" fmla="*/ 2207396 h 2324976"/>
              <a:gd name="connsiteX10" fmla="*/ 1163834 w 2324976"/>
              <a:gd name="connsiteY10" fmla="*/ 232490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lnTo>
                  <a:pt x="1163834" y="68"/>
                </a:lnTo>
                <a:lnTo>
                  <a:pt x="1169768" y="117580"/>
                </a:lnTo>
                <a:cubicBezTo>
                  <a:pt x="1225330" y="664691"/>
                  <a:pt x="1660285" y="1099646"/>
                  <a:pt x="2207396" y="1155208"/>
                </a:cubicBezTo>
                <a:lnTo>
                  <a:pt x="2324908" y="1161142"/>
                </a:lnTo>
                <a:lnTo>
                  <a:pt x="2324976" y="1162488"/>
                </a:lnTo>
                <a:lnTo>
                  <a:pt x="2324908" y="1163834"/>
                </a:lnTo>
                <a:lnTo>
                  <a:pt x="2207396" y="1169768"/>
                </a:lnTo>
                <a:cubicBezTo>
                  <a:pt x="1660285" y="1225330"/>
                  <a:pt x="1225330" y="1660285"/>
                  <a:pt x="1169768" y="2207396"/>
                </a:cubicBezTo>
                <a:lnTo>
                  <a:pt x="1163834" y="2324908"/>
                </a:lnTo>
                <a:lnTo>
                  <a:pt x="1162488" y="2324976"/>
                </a:lnTo>
                <a:cubicBezTo>
                  <a:pt x="520464" y="2324976"/>
                  <a:pt x="0" y="1804512"/>
                  <a:pt x="0" y="116248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Freeform 14">
            <a:extLst>
              <a:ext uri="{FF2B5EF4-FFF2-40B4-BE49-F238E27FC236}">
                <a16:creationId xmlns:a16="http://schemas.microsoft.com/office/drawing/2014/main" id="{CD671B97-03E9-2445-972C-76B84A84BFCA}"/>
              </a:ext>
            </a:extLst>
          </p:cNvPr>
          <p:cNvSpPr/>
          <p:nvPr/>
        </p:nvSpPr>
        <p:spPr>
          <a:xfrm rot="5400000">
            <a:off x="4932166" y="2058645"/>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1163834 w 2324976"/>
              <a:gd name="connsiteY6" fmla="*/ 68 h 2324976"/>
              <a:gd name="connsiteX7" fmla="*/ 1169768 w 2324976"/>
              <a:gd name="connsiteY7" fmla="*/ 117580 h 2324976"/>
              <a:gd name="connsiteX8" fmla="*/ 2207396 w 2324976"/>
              <a:gd name="connsiteY8" fmla="*/ 1155208 h 2324976"/>
              <a:gd name="connsiteX9" fmla="*/ 2324908 w 2324976"/>
              <a:gd name="connsiteY9" fmla="*/ 1161142 h 2324976"/>
              <a:gd name="connsiteX10" fmla="*/ 2324976 w 2324976"/>
              <a:gd name="connsiteY10" fmla="*/ 116248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2"/>
                  <a:pt x="1155208" y="117580"/>
                </a:cubicBezTo>
                <a:lnTo>
                  <a:pt x="1161142" y="68"/>
                </a:lnTo>
                <a:lnTo>
                  <a:pt x="1162488" y="0"/>
                </a:lnTo>
                <a:lnTo>
                  <a:pt x="1163834" y="68"/>
                </a:lnTo>
                <a:lnTo>
                  <a:pt x="1169768" y="117580"/>
                </a:lnTo>
                <a:cubicBezTo>
                  <a:pt x="1225330" y="664692"/>
                  <a:pt x="1660285" y="1099646"/>
                  <a:pt x="2207396" y="1155208"/>
                </a:cubicBezTo>
                <a:lnTo>
                  <a:pt x="2324908" y="1161142"/>
                </a:lnTo>
                <a:lnTo>
                  <a:pt x="2324976" y="1162488"/>
                </a:lnTo>
                <a:cubicBezTo>
                  <a:pt x="2324976" y="1804512"/>
                  <a:pt x="1804512" y="2324976"/>
                  <a:pt x="1162488" y="2324976"/>
                </a:cubicBezTo>
                <a:cubicBezTo>
                  <a:pt x="520464" y="2324976"/>
                  <a:pt x="0" y="1804512"/>
                  <a:pt x="0" y="116248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Freeform 13">
            <a:extLst>
              <a:ext uri="{FF2B5EF4-FFF2-40B4-BE49-F238E27FC236}">
                <a16:creationId xmlns:a16="http://schemas.microsoft.com/office/drawing/2014/main" id="{FCFDF4DD-D2BA-AA41-9EF0-2B8C6C738DDF}"/>
              </a:ext>
            </a:extLst>
          </p:cNvPr>
          <p:cNvSpPr/>
          <p:nvPr/>
        </p:nvSpPr>
        <p:spPr>
          <a:xfrm rot="5400000">
            <a:off x="7259698" y="2058645"/>
            <a:ext cx="2324976" cy="2324976"/>
          </a:xfrm>
          <a:custGeom>
            <a:avLst/>
            <a:gdLst>
              <a:gd name="connsiteX0" fmla="*/ 0 w 2324976"/>
              <a:gd name="connsiteY0" fmla="*/ 1162488 h 2324976"/>
              <a:gd name="connsiteX1" fmla="*/ 1162488 w 2324976"/>
              <a:gd name="connsiteY1" fmla="*/ 0 h 2324976"/>
              <a:gd name="connsiteX2" fmla="*/ 2324976 w 2324976"/>
              <a:gd name="connsiteY2" fmla="*/ 1162488 h 2324976"/>
              <a:gd name="connsiteX3" fmla="*/ 2324908 w 2324976"/>
              <a:gd name="connsiteY3" fmla="*/ 1163834 h 2324976"/>
              <a:gd name="connsiteX4" fmla="*/ 2207396 w 2324976"/>
              <a:gd name="connsiteY4" fmla="*/ 1169768 h 2324976"/>
              <a:gd name="connsiteX5" fmla="*/ 1169768 w 2324976"/>
              <a:gd name="connsiteY5" fmla="*/ 2207396 h 2324976"/>
              <a:gd name="connsiteX6" fmla="*/ 1163834 w 2324976"/>
              <a:gd name="connsiteY6" fmla="*/ 232490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cubicBezTo>
                  <a:pt x="1804512" y="0"/>
                  <a:pt x="2324976" y="520464"/>
                  <a:pt x="2324976" y="1162488"/>
                </a:cubicBezTo>
                <a:lnTo>
                  <a:pt x="2324908" y="1163834"/>
                </a:lnTo>
                <a:lnTo>
                  <a:pt x="2207396" y="1169768"/>
                </a:lnTo>
                <a:cubicBezTo>
                  <a:pt x="1660285" y="1225330"/>
                  <a:pt x="1225330" y="1660284"/>
                  <a:pt x="1169768" y="2207396"/>
                </a:cubicBezTo>
                <a:lnTo>
                  <a:pt x="1163834" y="2324908"/>
                </a:lnTo>
                <a:lnTo>
                  <a:pt x="1162488" y="2324976"/>
                </a:lnTo>
                <a:lnTo>
                  <a:pt x="1161142" y="2324908"/>
                </a:lnTo>
                <a:lnTo>
                  <a:pt x="1155208" y="2207396"/>
                </a:lnTo>
                <a:cubicBezTo>
                  <a:pt x="1099646" y="1660284"/>
                  <a:pt x="664692" y="1225330"/>
                  <a:pt x="117580" y="1169768"/>
                </a:cubicBezTo>
                <a:lnTo>
                  <a:pt x="68" y="1163834"/>
                </a:lnTo>
                <a:lnTo>
                  <a:pt x="0" y="11624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Freeform 12">
            <a:extLst>
              <a:ext uri="{FF2B5EF4-FFF2-40B4-BE49-F238E27FC236}">
                <a16:creationId xmlns:a16="http://schemas.microsoft.com/office/drawing/2014/main" id="{45ECD06A-D140-0947-A5B5-FF0C88FA1AC4}"/>
              </a:ext>
            </a:extLst>
          </p:cNvPr>
          <p:cNvSpPr/>
          <p:nvPr/>
        </p:nvSpPr>
        <p:spPr>
          <a:xfrm rot="5400000">
            <a:off x="6095932" y="3222411"/>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2324976 w 2324976"/>
              <a:gd name="connsiteY6" fmla="*/ 116248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1"/>
                  <a:pt x="1155208" y="117580"/>
                </a:cubicBezTo>
                <a:lnTo>
                  <a:pt x="1161142" y="68"/>
                </a:lnTo>
                <a:lnTo>
                  <a:pt x="1162488" y="0"/>
                </a:lnTo>
                <a:cubicBezTo>
                  <a:pt x="1804512" y="0"/>
                  <a:pt x="2324976" y="520464"/>
                  <a:pt x="2324976" y="1162488"/>
                </a:cubicBezTo>
                <a:cubicBezTo>
                  <a:pt x="2324976" y="1804512"/>
                  <a:pt x="1804512" y="2324976"/>
                  <a:pt x="1162488" y="2324976"/>
                </a:cubicBezTo>
                <a:lnTo>
                  <a:pt x="1161142" y="2324908"/>
                </a:lnTo>
                <a:lnTo>
                  <a:pt x="1155208" y="2207396"/>
                </a:lnTo>
                <a:cubicBezTo>
                  <a:pt x="1099646" y="1660285"/>
                  <a:pt x="664692" y="1225330"/>
                  <a:pt x="117580" y="1169768"/>
                </a:cubicBezTo>
                <a:lnTo>
                  <a:pt x="68" y="1163834"/>
                </a:lnTo>
                <a:lnTo>
                  <a:pt x="0" y="11624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itle 3">
            <a:extLst>
              <a:ext uri="{FF2B5EF4-FFF2-40B4-BE49-F238E27FC236}">
                <a16:creationId xmlns:a16="http://schemas.microsoft.com/office/drawing/2014/main" id="{DEE5C1A3-54DF-5E41-BE64-25D88F30AE02}"/>
              </a:ext>
            </a:extLst>
          </p:cNvPr>
          <p:cNvSpPr txBox="1">
            <a:spLocks/>
          </p:cNvSpPr>
          <p:nvPr/>
        </p:nvSpPr>
        <p:spPr>
          <a:xfrm>
            <a:off x="6773670" y="1406200"/>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EARNED</a:t>
            </a:r>
          </a:p>
          <a:p>
            <a:pPr lvl="0" algn="ctr">
              <a:spcBef>
                <a:spcPts val="0"/>
              </a:spcBef>
            </a:pPr>
            <a:r>
              <a:rPr lang="en-US" sz="1600" b="1" cap="none" spc="70" dirty="0">
                <a:solidFill>
                  <a:schemeClr val="bg1"/>
                </a:solidFill>
                <a:latin typeface="Brandon Grotesque" panose="020B0503020203060202" pitchFamily="34" charset="77"/>
                <a:ea typeface="+mn-ea"/>
                <a:cs typeface="+mn-cs"/>
              </a:rPr>
              <a:t>MEDIA</a:t>
            </a:r>
          </a:p>
        </p:txBody>
      </p:sp>
      <p:sp>
        <p:nvSpPr>
          <p:cNvPr id="26" name="Title 3">
            <a:extLst>
              <a:ext uri="{FF2B5EF4-FFF2-40B4-BE49-F238E27FC236}">
                <a16:creationId xmlns:a16="http://schemas.microsoft.com/office/drawing/2014/main" id="{923C5BF7-7753-214F-8AF1-1EEC06FD73FC}"/>
              </a:ext>
            </a:extLst>
          </p:cNvPr>
          <p:cNvSpPr txBox="1">
            <a:spLocks/>
          </p:cNvSpPr>
          <p:nvPr/>
        </p:nvSpPr>
        <p:spPr>
          <a:xfrm>
            <a:off x="8285057"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SHARED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7" name="Title 3">
            <a:extLst>
              <a:ext uri="{FF2B5EF4-FFF2-40B4-BE49-F238E27FC236}">
                <a16:creationId xmlns:a16="http://schemas.microsoft.com/office/drawing/2014/main" id="{A16B7351-1818-4F4D-B5B6-7CF96EE4E739}"/>
              </a:ext>
            </a:extLst>
          </p:cNvPr>
          <p:cNvSpPr txBox="1">
            <a:spLocks/>
          </p:cNvSpPr>
          <p:nvPr/>
        </p:nvSpPr>
        <p:spPr>
          <a:xfrm>
            <a:off x="5203209"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PAID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8" name="Title 3">
            <a:extLst>
              <a:ext uri="{FF2B5EF4-FFF2-40B4-BE49-F238E27FC236}">
                <a16:creationId xmlns:a16="http://schemas.microsoft.com/office/drawing/2014/main" id="{D9800083-762A-624F-BE9C-69C9C56895BB}"/>
              </a:ext>
            </a:extLst>
          </p:cNvPr>
          <p:cNvSpPr txBox="1">
            <a:spLocks/>
          </p:cNvSpPr>
          <p:nvPr/>
        </p:nvSpPr>
        <p:spPr>
          <a:xfrm>
            <a:off x="6773669" y="449236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OWNED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34" name="Title 2">
            <a:extLst>
              <a:ext uri="{FF2B5EF4-FFF2-40B4-BE49-F238E27FC236}">
                <a16:creationId xmlns:a16="http://schemas.microsoft.com/office/drawing/2014/main" id="{6ADDB902-3BCB-A14F-9708-270E06CE2CFD}"/>
              </a:ext>
            </a:extLst>
          </p:cNvPr>
          <p:cNvSpPr txBox="1">
            <a:spLocks/>
          </p:cNvSpPr>
          <p:nvPr/>
        </p:nvSpPr>
        <p:spPr>
          <a:xfrm>
            <a:off x="4172518" y="567069"/>
            <a:ext cx="1277097" cy="10168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1"/>
                </a:solidFill>
                <a:latin typeface="Brandon Grotesque" panose="020B0503020203060202" pitchFamily="34" charset="77"/>
                <a:ea typeface="+mn-ea"/>
                <a:cs typeface="+mn-cs"/>
              </a:rPr>
              <a:t>AUTHORITY</a:t>
            </a:r>
          </a:p>
          <a:p>
            <a:pPr algn="r">
              <a:lnSpc>
                <a:spcPct val="100000"/>
              </a:lnSpc>
            </a:pPr>
            <a:r>
              <a:rPr lang="en-US" sz="1200" cap="none" dirty="0">
                <a:solidFill>
                  <a:schemeClr val="tx2"/>
                </a:solidFill>
                <a:latin typeface="Brandon Grotesque" panose="020B0503020203060202" pitchFamily="34" charset="77"/>
              </a:rPr>
              <a:t>Optimized content</a:t>
            </a:r>
          </a:p>
          <a:p>
            <a:pPr algn="r">
              <a:lnSpc>
                <a:spcPct val="100000"/>
              </a:lnSpc>
            </a:pPr>
            <a:r>
              <a:rPr lang="en-US" sz="1200" cap="none" dirty="0">
                <a:solidFill>
                  <a:schemeClr val="tx2"/>
                </a:solidFill>
                <a:latin typeface="Brandon Grotesque" panose="020B0503020203060202" pitchFamily="34" charset="77"/>
              </a:rPr>
              <a:t>Shareable content</a:t>
            </a:r>
          </a:p>
          <a:p>
            <a:pPr algn="r">
              <a:lnSpc>
                <a:spcPct val="100000"/>
              </a:lnSpc>
            </a:pPr>
            <a:r>
              <a:rPr lang="en-US" sz="1200" cap="none" dirty="0">
                <a:solidFill>
                  <a:schemeClr val="tx2"/>
                </a:solidFill>
                <a:latin typeface="Brandon Grotesque" panose="020B0503020203060202" pitchFamily="34" charset="77"/>
              </a:rPr>
              <a:t>Engaging content</a:t>
            </a:r>
          </a:p>
          <a:p>
            <a:pPr algn="r">
              <a:lnSpc>
                <a:spcPct val="100000"/>
              </a:lnSpc>
            </a:pPr>
            <a:r>
              <a:rPr lang="en-US" sz="1200" cap="none" dirty="0">
                <a:solidFill>
                  <a:schemeClr val="tx2"/>
                </a:solidFill>
                <a:latin typeface="Brandon Grotesque" panose="020B0503020203060202" pitchFamily="34" charset="77"/>
              </a:rPr>
              <a:t>Google authority</a:t>
            </a:r>
          </a:p>
        </p:txBody>
      </p:sp>
      <p:cxnSp>
        <p:nvCxnSpPr>
          <p:cNvPr id="42" name="Straight Connector 41">
            <a:extLst>
              <a:ext uri="{FF2B5EF4-FFF2-40B4-BE49-F238E27FC236}">
                <a16:creationId xmlns:a16="http://schemas.microsoft.com/office/drawing/2014/main" id="{AB037A5A-B102-0F46-B7D7-03526D1745AE}"/>
              </a:ext>
            </a:extLst>
          </p:cNvPr>
          <p:cNvCxnSpPr>
            <a:cxnSpLocks/>
          </p:cNvCxnSpPr>
          <p:nvPr/>
        </p:nvCxnSpPr>
        <p:spPr>
          <a:xfrm>
            <a:off x="5589375" y="610613"/>
            <a:ext cx="0" cy="923544"/>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837AB9D5-47DC-494D-9E10-A82C4018F876}"/>
              </a:ext>
            </a:extLst>
          </p:cNvPr>
          <p:cNvSpPr txBox="1">
            <a:spLocks/>
          </p:cNvSpPr>
          <p:nvPr/>
        </p:nvSpPr>
        <p:spPr>
          <a:xfrm>
            <a:off x="2101172" y="1667793"/>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ONLINE</a:t>
            </a:r>
          </a:p>
          <a:p>
            <a:pPr algn="r">
              <a:lnSpc>
                <a:spcPct val="100000"/>
              </a:lnSpc>
            </a:pPr>
            <a:r>
              <a:rPr lang="en-US" sz="1200" cap="none" dirty="0">
                <a:solidFill>
                  <a:schemeClr val="tx2"/>
                </a:solidFill>
                <a:latin typeface="Brandon Grotesque" panose="020B0503020203060202" pitchFamily="34" charset="77"/>
              </a:rPr>
              <a:t>SEO</a:t>
            </a:r>
          </a:p>
          <a:p>
            <a:pPr algn="r">
              <a:lnSpc>
                <a:spcPct val="100000"/>
              </a:lnSpc>
            </a:pPr>
            <a:r>
              <a:rPr lang="en-US" sz="1200" cap="none" dirty="0">
                <a:solidFill>
                  <a:schemeClr val="tx2"/>
                </a:solidFill>
                <a:latin typeface="Brandon Grotesque" panose="020B0503020203060202" pitchFamily="34" charset="77"/>
              </a:rPr>
              <a:t>Paid social</a:t>
            </a:r>
          </a:p>
          <a:p>
            <a:pPr algn="r">
              <a:lnSpc>
                <a:spcPct val="100000"/>
              </a:lnSpc>
            </a:pPr>
            <a:r>
              <a:rPr lang="en-US" sz="1200" cap="none" dirty="0">
                <a:solidFill>
                  <a:schemeClr val="tx2"/>
                </a:solidFill>
                <a:latin typeface="Brandon Grotesque" panose="020B0503020203060202" pitchFamily="34" charset="77"/>
              </a:rPr>
              <a:t>Paid search</a:t>
            </a:r>
          </a:p>
          <a:p>
            <a:pPr algn="r">
              <a:lnSpc>
                <a:spcPct val="100000"/>
              </a:lnSpc>
            </a:pPr>
            <a:r>
              <a:rPr lang="en-US" sz="1200" cap="none" dirty="0">
                <a:solidFill>
                  <a:schemeClr val="tx2"/>
                </a:solidFill>
                <a:latin typeface="Brandon Grotesque" panose="020B0503020203060202" pitchFamily="34" charset="77"/>
              </a:rPr>
              <a:t>Display advertising</a:t>
            </a:r>
          </a:p>
          <a:p>
            <a:pPr algn="r">
              <a:lnSpc>
                <a:spcPct val="100000"/>
              </a:lnSpc>
            </a:pPr>
            <a:r>
              <a:rPr lang="en-US" sz="1200" cap="none" dirty="0">
                <a:solidFill>
                  <a:schemeClr val="tx2"/>
                </a:solidFill>
                <a:latin typeface="Brandon Grotesque" panose="020B0503020203060202" pitchFamily="34" charset="77"/>
              </a:rPr>
              <a:t>Lead generation</a:t>
            </a:r>
          </a:p>
        </p:txBody>
      </p:sp>
      <p:cxnSp>
        <p:nvCxnSpPr>
          <p:cNvPr id="48" name="Straight Connector 47">
            <a:extLst>
              <a:ext uri="{FF2B5EF4-FFF2-40B4-BE49-F238E27FC236}">
                <a16:creationId xmlns:a16="http://schemas.microsoft.com/office/drawing/2014/main" id="{DEDA47C9-5C3F-B94E-B777-5C150993EF62}"/>
              </a:ext>
            </a:extLst>
          </p:cNvPr>
          <p:cNvCxnSpPr>
            <a:cxnSpLocks/>
          </p:cNvCxnSpPr>
          <p:nvPr/>
        </p:nvCxnSpPr>
        <p:spPr>
          <a:xfrm>
            <a:off x="4171317" y="1711338"/>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F6D6D146-76AE-EB41-98F5-7E96BE7519B4}"/>
              </a:ext>
            </a:extLst>
          </p:cNvPr>
          <p:cNvSpPr txBox="1">
            <a:spLocks/>
          </p:cNvSpPr>
          <p:nvPr/>
        </p:nvSpPr>
        <p:spPr>
          <a:xfrm>
            <a:off x="2101172" y="3058538"/>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INCENTIVE</a:t>
            </a:r>
          </a:p>
          <a:p>
            <a:pPr algn="r">
              <a:lnSpc>
                <a:spcPct val="100000"/>
              </a:lnSpc>
            </a:pPr>
            <a:r>
              <a:rPr lang="en-US" sz="1200" cap="none" dirty="0">
                <a:solidFill>
                  <a:schemeClr val="tx2"/>
                </a:solidFill>
                <a:latin typeface="Brandon Grotesque" panose="020B0503020203060202" pitchFamily="34" charset="77"/>
              </a:rPr>
              <a:t>Analyst reports</a:t>
            </a:r>
          </a:p>
          <a:p>
            <a:pPr algn="r">
              <a:lnSpc>
                <a:spcPct val="100000"/>
              </a:lnSpc>
            </a:pPr>
            <a:r>
              <a:rPr lang="en-US" sz="1200" cap="none" dirty="0">
                <a:solidFill>
                  <a:schemeClr val="tx2"/>
                </a:solidFill>
                <a:latin typeface="Brandon Grotesque" panose="020B0503020203060202" pitchFamily="34" charset="77"/>
              </a:rPr>
              <a:t>Affiliate programs</a:t>
            </a:r>
          </a:p>
          <a:p>
            <a:pPr algn="r">
              <a:lnSpc>
                <a:spcPct val="100000"/>
              </a:lnSpc>
            </a:pPr>
            <a:r>
              <a:rPr lang="en-US" sz="1200" cap="none" dirty="0">
                <a:solidFill>
                  <a:schemeClr val="tx2"/>
                </a:solidFill>
                <a:latin typeface="Brandon Grotesque" panose="020B0503020203060202" pitchFamily="34" charset="77"/>
              </a:rPr>
              <a:t>Brand ambassadors</a:t>
            </a:r>
          </a:p>
          <a:p>
            <a:pPr algn="r">
              <a:lnSpc>
                <a:spcPct val="100000"/>
              </a:lnSpc>
            </a:pPr>
            <a:r>
              <a:rPr lang="en-US" sz="1200" cap="none" dirty="0">
                <a:solidFill>
                  <a:schemeClr val="tx2"/>
                </a:solidFill>
                <a:latin typeface="Brandon Grotesque" panose="020B0503020203060202" pitchFamily="34" charset="77"/>
              </a:rPr>
              <a:t>Sponsored content</a:t>
            </a:r>
          </a:p>
          <a:p>
            <a:pPr algn="r">
              <a:lnSpc>
                <a:spcPct val="100000"/>
              </a:lnSpc>
            </a:pPr>
            <a:r>
              <a:rPr lang="en-US" sz="1200" cap="none" dirty="0">
                <a:solidFill>
                  <a:schemeClr val="tx2"/>
                </a:solidFill>
                <a:latin typeface="Brandon Grotesque" panose="020B0503020203060202" pitchFamily="34" charset="77"/>
              </a:rPr>
              <a:t>Native advertising</a:t>
            </a:r>
          </a:p>
        </p:txBody>
      </p:sp>
      <p:cxnSp>
        <p:nvCxnSpPr>
          <p:cNvPr id="52" name="Straight Connector 51">
            <a:extLst>
              <a:ext uri="{FF2B5EF4-FFF2-40B4-BE49-F238E27FC236}">
                <a16:creationId xmlns:a16="http://schemas.microsoft.com/office/drawing/2014/main" id="{40FB1692-E544-2B4F-84D3-90B2023BD6C8}"/>
              </a:ext>
            </a:extLst>
          </p:cNvPr>
          <p:cNvCxnSpPr>
            <a:cxnSpLocks/>
          </p:cNvCxnSpPr>
          <p:nvPr/>
        </p:nvCxnSpPr>
        <p:spPr>
          <a:xfrm>
            <a:off x="4171317" y="3102083"/>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Title 2">
            <a:extLst>
              <a:ext uri="{FF2B5EF4-FFF2-40B4-BE49-F238E27FC236}">
                <a16:creationId xmlns:a16="http://schemas.microsoft.com/office/drawing/2014/main" id="{1A0835BA-392F-934E-A971-5D055BD92514}"/>
              </a:ext>
            </a:extLst>
          </p:cNvPr>
          <p:cNvSpPr txBox="1">
            <a:spLocks/>
          </p:cNvSpPr>
          <p:nvPr/>
        </p:nvSpPr>
        <p:spPr>
          <a:xfrm>
            <a:off x="2738474" y="4422991"/>
            <a:ext cx="2324976" cy="15379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5"/>
                </a:solidFill>
                <a:latin typeface="Brandon Grotesque" panose="020B0503020203060202" pitchFamily="34" charset="77"/>
                <a:ea typeface="+mn-ea"/>
                <a:cs typeface="+mn-cs"/>
              </a:rPr>
              <a:t>CONTENT</a:t>
            </a:r>
          </a:p>
          <a:p>
            <a:pPr algn="r">
              <a:lnSpc>
                <a:spcPct val="100000"/>
              </a:lnSpc>
            </a:pPr>
            <a:r>
              <a:rPr lang="en-US" sz="1200" cap="none" dirty="0">
                <a:solidFill>
                  <a:schemeClr val="tx2"/>
                </a:solidFill>
                <a:latin typeface="Brandon Grotesque" panose="020B0503020203060202" pitchFamily="34" charset="77"/>
              </a:rPr>
              <a:t>Thought leadership</a:t>
            </a:r>
          </a:p>
          <a:p>
            <a:pPr algn="r">
              <a:lnSpc>
                <a:spcPct val="100000"/>
              </a:lnSpc>
            </a:pPr>
            <a:r>
              <a:rPr lang="en-US" sz="1200" cap="none" dirty="0">
                <a:solidFill>
                  <a:schemeClr val="tx2"/>
                </a:solidFill>
                <a:latin typeface="Brandon Grotesque" panose="020B0503020203060202" pitchFamily="34" charset="77"/>
              </a:rPr>
              <a:t>Expert, customer &amp; employee stories</a:t>
            </a:r>
          </a:p>
          <a:p>
            <a:pPr algn="r">
              <a:lnSpc>
                <a:spcPct val="100000"/>
              </a:lnSpc>
            </a:pPr>
            <a:r>
              <a:rPr lang="en-US" sz="1200" cap="none" dirty="0">
                <a:solidFill>
                  <a:schemeClr val="tx2"/>
                </a:solidFill>
                <a:latin typeface="Brandon Grotesque" panose="020B0503020203060202" pitchFamily="34" charset="77"/>
              </a:rPr>
              <a:t>User-generated content</a:t>
            </a:r>
          </a:p>
          <a:p>
            <a:pPr algn="r">
              <a:lnSpc>
                <a:spcPct val="100000"/>
              </a:lnSpc>
            </a:pPr>
            <a:r>
              <a:rPr lang="en-US" sz="1200" cap="none" dirty="0">
                <a:solidFill>
                  <a:schemeClr val="tx2"/>
                </a:solidFill>
                <a:latin typeface="Brandon Grotesque" panose="020B0503020203060202" pitchFamily="34" charset="77"/>
              </a:rPr>
              <a:t>Internal communications</a:t>
            </a:r>
          </a:p>
          <a:p>
            <a:pPr algn="r">
              <a:lnSpc>
                <a:spcPct val="100000"/>
              </a:lnSpc>
            </a:pPr>
            <a:r>
              <a:rPr lang="en-US" sz="1200" cap="none" dirty="0">
                <a:solidFill>
                  <a:schemeClr val="tx2"/>
                </a:solidFill>
                <a:latin typeface="Brandon Grotesque" panose="020B0503020203060202" pitchFamily="34" charset="77"/>
              </a:rPr>
              <a:t>Digital media</a:t>
            </a:r>
          </a:p>
          <a:p>
            <a:pPr algn="r">
              <a:lnSpc>
                <a:spcPct val="100000"/>
              </a:lnSpc>
            </a:pPr>
            <a:r>
              <a:rPr lang="en-US" sz="1200" cap="none" dirty="0">
                <a:solidFill>
                  <a:schemeClr val="tx2"/>
                </a:solidFill>
                <a:latin typeface="Brandon Grotesque" panose="020B0503020203060202" pitchFamily="34" charset="77"/>
              </a:rPr>
              <a:t>Graphic and video creation</a:t>
            </a:r>
          </a:p>
          <a:p>
            <a:pPr algn="r">
              <a:lnSpc>
                <a:spcPct val="100000"/>
              </a:lnSpc>
            </a:pPr>
            <a:r>
              <a:rPr lang="en-US" sz="1200" cap="none" dirty="0">
                <a:solidFill>
                  <a:schemeClr val="tx2"/>
                </a:solidFill>
                <a:latin typeface="Brandon Grotesque" panose="020B0503020203060202" pitchFamily="34" charset="77"/>
              </a:rPr>
              <a:t>Speaking engagements and awards</a:t>
            </a:r>
          </a:p>
        </p:txBody>
      </p:sp>
      <p:cxnSp>
        <p:nvCxnSpPr>
          <p:cNvPr id="54" name="Straight Connector 53">
            <a:extLst>
              <a:ext uri="{FF2B5EF4-FFF2-40B4-BE49-F238E27FC236}">
                <a16:creationId xmlns:a16="http://schemas.microsoft.com/office/drawing/2014/main" id="{0966E636-BB1F-C744-8BAE-2C4DA5137C40}"/>
              </a:ext>
            </a:extLst>
          </p:cNvPr>
          <p:cNvCxnSpPr>
            <a:cxnSpLocks/>
          </p:cNvCxnSpPr>
          <p:nvPr/>
        </p:nvCxnSpPr>
        <p:spPr>
          <a:xfrm>
            <a:off x="5203209" y="4466536"/>
            <a:ext cx="0" cy="146304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C6854A4E-CD04-BB4E-9F83-9BF2637896BA}"/>
              </a:ext>
            </a:extLst>
          </p:cNvPr>
          <p:cNvSpPr txBox="1">
            <a:spLocks/>
          </p:cNvSpPr>
          <p:nvPr/>
        </p:nvSpPr>
        <p:spPr>
          <a:xfrm>
            <a:off x="9102342" y="5024985"/>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PARTNERSHIPS</a:t>
            </a:r>
          </a:p>
          <a:p>
            <a:pPr>
              <a:lnSpc>
                <a:spcPct val="100000"/>
              </a:lnSpc>
            </a:pPr>
            <a:r>
              <a:rPr lang="en-US" sz="1200" cap="none" dirty="0">
                <a:solidFill>
                  <a:schemeClr val="tx2"/>
                </a:solidFill>
                <a:latin typeface="Brandon Grotesque" panose="020B0503020203060202" pitchFamily="34" charset="77"/>
              </a:rPr>
              <a:t>Co-branded events</a:t>
            </a:r>
          </a:p>
          <a:p>
            <a:pPr>
              <a:lnSpc>
                <a:spcPct val="100000"/>
              </a:lnSpc>
            </a:pPr>
            <a:r>
              <a:rPr lang="en-US" sz="1200" cap="none" dirty="0">
                <a:solidFill>
                  <a:schemeClr val="tx2"/>
                </a:solidFill>
                <a:latin typeface="Brandon Grotesque" panose="020B0503020203060202" pitchFamily="34" charset="77"/>
              </a:rPr>
              <a:t>Co-branded thought leadership</a:t>
            </a:r>
          </a:p>
          <a:p>
            <a:pPr>
              <a:lnSpc>
                <a:spcPct val="100000"/>
              </a:lnSpc>
            </a:pPr>
            <a:r>
              <a:rPr lang="en-US" sz="1200" cap="none" dirty="0">
                <a:solidFill>
                  <a:schemeClr val="tx2"/>
                </a:solidFill>
                <a:latin typeface="Brandon Grotesque" panose="020B0503020203060202" pitchFamily="34" charset="77"/>
              </a:rPr>
              <a:t>CSR</a:t>
            </a:r>
          </a:p>
        </p:txBody>
      </p:sp>
      <p:cxnSp>
        <p:nvCxnSpPr>
          <p:cNvPr id="56" name="Straight Connector 55">
            <a:extLst>
              <a:ext uri="{FF2B5EF4-FFF2-40B4-BE49-F238E27FC236}">
                <a16:creationId xmlns:a16="http://schemas.microsoft.com/office/drawing/2014/main" id="{3C065055-2B47-4B4F-AD47-11377EC3A82E}"/>
              </a:ext>
            </a:extLst>
          </p:cNvPr>
          <p:cNvCxnSpPr>
            <a:cxnSpLocks/>
          </p:cNvCxnSpPr>
          <p:nvPr/>
        </p:nvCxnSpPr>
        <p:spPr>
          <a:xfrm>
            <a:off x="8952664" y="5068530"/>
            <a:ext cx="0" cy="704088"/>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itle 2">
            <a:extLst>
              <a:ext uri="{FF2B5EF4-FFF2-40B4-BE49-F238E27FC236}">
                <a16:creationId xmlns:a16="http://schemas.microsoft.com/office/drawing/2014/main" id="{FF8AC6BD-206E-4440-8E53-82E386662819}"/>
              </a:ext>
            </a:extLst>
          </p:cNvPr>
          <p:cNvSpPr txBox="1">
            <a:spLocks/>
          </p:cNvSpPr>
          <p:nvPr/>
        </p:nvSpPr>
        <p:spPr>
          <a:xfrm>
            <a:off x="10382422" y="3459022"/>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SOCIAL MEDIA</a:t>
            </a:r>
          </a:p>
          <a:p>
            <a:pPr>
              <a:lnSpc>
                <a:spcPct val="100000"/>
              </a:lnSpc>
            </a:pPr>
            <a:r>
              <a:rPr lang="en-US" sz="1200" cap="none" dirty="0">
                <a:solidFill>
                  <a:schemeClr val="tx2"/>
                </a:solidFill>
                <a:latin typeface="Brandon Grotesque" panose="020B0503020203060202" pitchFamily="34" charset="77"/>
              </a:rPr>
              <a:t>Facebook</a:t>
            </a:r>
          </a:p>
          <a:p>
            <a:pPr>
              <a:lnSpc>
                <a:spcPct val="100000"/>
              </a:lnSpc>
            </a:pPr>
            <a:r>
              <a:rPr lang="en-US" sz="1200" cap="none" dirty="0">
                <a:solidFill>
                  <a:schemeClr val="tx2"/>
                </a:solidFill>
                <a:latin typeface="Brandon Grotesque" panose="020B0503020203060202" pitchFamily="34" charset="77"/>
              </a:rPr>
              <a:t>Twitter</a:t>
            </a:r>
          </a:p>
          <a:p>
            <a:pPr>
              <a:lnSpc>
                <a:spcPct val="100000"/>
              </a:lnSpc>
            </a:pPr>
            <a:r>
              <a:rPr lang="en-US" sz="1200" cap="none" dirty="0">
                <a:solidFill>
                  <a:schemeClr val="tx2"/>
                </a:solidFill>
                <a:latin typeface="Brandon Grotesque" panose="020B0503020203060202" pitchFamily="34" charset="77"/>
              </a:rPr>
              <a:t>LinkedIn</a:t>
            </a:r>
          </a:p>
          <a:p>
            <a:pPr>
              <a:lnSpc>
                <a:spcPct val="100000"/>
              </a:lnSpc>
            </a:pPr>
            <a:r>
              <a:rPr lang="en-US" sz="1200" cap="none" dirty="0">
                <a:solidFill>
                  <a:schemeClr val="tx2"/>
                </a:solidFill>
                <a:latin typeface="Brandon Grotesque" panose="020B0503020203060202" pitchFamily="34" charset="77"/>
              </a:rPr>
              <a:t>Instagram</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YouTube</a:t>
            </a:r>
          </a:p>
          <a:p>
            <a:pPr>
              <a:lnSpc>
                <a:spcPct val="100000"/>
              </a:lnSpc>
            </a:pPr>
            <a:r>
              <a:rPr lang="en-US" sz="1200" cap="none" dirty="0">
                <a:solidFill>
                  <a:schemeClr val="tx2"/>
                </a:solidFill>
                <a:latin typeface="Brandon Grotesque" panose="020B0503020203060202" pitchFamily="34" charset="77"/>
              </a:rPr>
              <a:t>Reddit</a:t>
            </a:r>
          </a:p>
        </p:txBody>
      </p:sp>
      <p:cxnSp>
        <p:nvCxnSpPr>
          <p:cNvPr id="58" name="Straight Connector 57">
            <a:extLst>
              <a:ext uri="{FF2B5EF4-FFF2-40B4-BE49-F238E27FC236}">
                <a16:creationId xmlns:a16="http://schemas.microsoft.com/office/drawing/2014/main" id="{9D5B17C2-287E-0C42-A370-9A6A44ED10A7}"/>
              </a:ext>
            </a:extLst>
          </p:cNvPr>
          <p:cNvCxnSpPr>
            <a:cxnSpLocks/>
          </p:cNvCxnSpPr>
          <p:nvPr/>
        </p:nvCxnSpPr>
        <p:spPr>
          <a:xfrm>
            <a:off x="10232744" y="3502567"/>
            <a:ext cx="0" cy="126187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itle 2">
            <a:extLst>
              <a:ext uri="{FF2B5EF4-FFF2-40B4-BE49-F238E27FC236}">
                <a16:creationId xmlns:a16="http://schemas.microsoft.com/office/drawing/2014/main" id="{DB5ECE17-92DA-1043-92B2-2C8C109C654E}"/>
              </a:ext>
            </a:extLst>
          </p:cNvPr>
          <p:cNvSpPr txBox="1">
            <a:spLocks/>
          </p:cNvSpPr>
          <p:nvPr/>
        </p:nvSpPr>
        <p:spPr>
          <a:xfrm>
            <a:off x="10382422" y="2111566"/>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INFLUENCER ENGAGEMENT</a:t>
            </a:r>
          </a:p>
          <a:p>
            <a:pPr>
              <a:lnSpc>
                <a:spcPct val="100000"/>
              </a:lnSpc>
            </a:pPr>
            <a:r>
              <a:rPr lang="en-US" sz="1200" cap="none" dirty="0">
                <a:solidFill>
                  <a:schemeClr val="tx2"/>
                </a:solidFill>
                <a:latin typeface="Brandon Grotesque" panose="020B0503020203060202" pitchFamily="34" charset="77"/>
              </a:rPr>
              <a:t>Response to detractors</a:t>
            </a:r>
          </a:p>
          <a:p>
            <a:pPr>
              <a:lnSpc>
                <a:spcPct val="100000"/>
              </a:lnSpc>
            </a:pPr>
            <a:r>
              <a:rPr lang="en-US" sz="1200" cap="none" dirty="0">
                <a:solidFill>
                  <a:schemeClr val="tx2"/>
                </a:solidFill>
                <a:latin typeface="Brandon Grotesque" panose="020B0503020203060202" pitchFamily="34" charset="77"/>
              </a:rPr>
              <a:t>Detractors turned to loyalists</a:t>
            </a:r>
          </a:p>
          <a:p>
            <a:pPr>
              <a:lnSpc>
                <a:spcPct val="100000"/>
              </a:lnSpc>
            </a:pPr>
            <a:r>
              <a:rPr lang="en-US" sz="1200" cap="none" dirty="0">
                <a:solidFill>
                  <a:schemeClr val="tx2"/>
                </a:solidFill>
                <a:latin typeface="Brandon Grotesque" panose="020B0503020203060202" pitchFamily="34" charset="77"/>
              </a:rPr>
              <a:t>Loyalists turned to advocates</a:t>
            </a:r>
          </a:p>
        </p:txBody>
      </p:sp>
      <p:cxnSp>
        <p:nvCxnSpPr>
          <p:cNvPr id="60" name="Straight Connector 59">
            <a:extLst>
              <a:ext uri="{FF2B5EF4-FFF2-40B4-BE49-F238E27FC236}">
                <a16:creationId xmlns:a16="http://schemas.microsoft.com/office/drawing/2014/main" id="{49F61BC0-A529-5A45-A54C-AB64AA302C2B}"/>
              </a:ext>
            </a:extLst>
          </p:cNvPr>
          <p:cNvCxnSpPr>
            <a:cxnSpLocks/>
          </p:cNvCxnSpPr>
          <p:nvPr/>
        </p:nvCxnSpPr>
        <p:spPr>
          <a:xfrm>
            <a:off x="10232744" y="2155111"/>
            <a:ext cx="0" cy="98755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itle 2">
            <a:extLst>
              <a:ext uri="{FF2B5EF4-FFF2-40B4-BE49-F238E27FC236}">
                <a16:creationId xmlns:a16="http://schemas.microsoft.com/office/drawing/2014/main" id="{A7382674-6B57-BC4C-AA58-B22040678685}"/>
              </a:ext>
            </a:extLst>
          </p:cNvPr>
          <p:cNvSpPr txBox="1">
            <a:spLocks/>
          </p:cNvSpPr>
          <p:nvPr/>
        </p:nvSpPr>
        <p:spPr>
          <a:xfrm>
            <a:off x="9102341" y="568346"/>
            <a:ext cx="2488343" cy="13914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PUBLIC RELATIONS</a:t>
            </a:r>
          </a:p>
          <a:p>
            <a:pPr>
              <a:lnSpc>
                <a:spcPct val="100000"/>
              </a:lnSpc>
            </a:pPr>
            <a:r>
              <a:rPr lang="en-US" sz="1200" cap="none" dirty="0">
                <a:solidFill>
                  <a:schemeClr val="tx2"/>
                </a:solidFill>
                <a:latin typeface="Brandon Grotesque" panose="020B0503020203060202" pitchFamily="34" charset="77"/>
              </a:rPr>
              <a:t>Media relations</a:t>
            </a:r>
          </a:p>
          <a:p>
            <a:pPr>
              <a:lnSpc>
                <a:spcPct val="100000"/>
              </a:lnSpc>
            </a:pPr>
            <a:r>
              <a:rPr lang="en-US" sz="1200" cap="none" dirty="0">
                <a:solidFill>
                  <a:schemeClr val="tx2"/>
                </a:solidFill>
                <a:latin typeface="Brandon Grotesque" panose="020B0503020203060202" pitchFamily="34" charset="77"/>
              </a:rPr>
              <a:t>Analyst relations</a:t>
            </a:r>
          </a:p>
          <a:p>
            <a:pPr>
              <a:lnSpc>
                <a:spcPct val="100000"/>
              </a:lnSpc>
            </a:pPr>
            <a:r>
              <a:rPr lang="en-US" sz="1200" cap="none" dirty="0">
                <a:solidFill>
                  <a:schemeClr val="tx2"/>
                </a:solidFill>
                <a:latin typeface="Brandon Grotesque" panose="020B0503020203060202" pitchFamily="34" charset="77"/>
              </a:rPr>
              <a:t>Thought leadership</a:t>
            </a:r>
          </a:p>
          <a:p>
            <a:pPr>
              <a:lnSpc>
                <a:spcPct val="100000"/>
              </a:lnSpc>
            </a:pPr>
            <a:r>
              <a:rPr lang="en-US" sz="1200" cap="none" dirty="0">
                <a:solidFill>
                  <a:schemeClr val="tx2"/>
                </a:solidFill>
                <a:latin typeface="Brandon Grotesque" panose="020B0503020203060202" pitchFamily="34" charset="77"/>
              </a:rPr>
              <a:t>Influencer relations</a:t>
            </a:r>
          </a:p>
          <a:p>
            <a:pPr>
              <a:lnSpc>
                <a:spcPct val="100000"/>
              </a:lnSpc>
            </a:pPr>
            <a:r>
              <a:rPr lang="en-US" sz="1200" cap="none" dirty="0">
                <a:solidFill>
                  <a:schemeClr val="tx2"/>
                </a:solidFill>
                <a:latin typeface="Brandon Grotesque" panose="020B0503020203060202" pitchFamily="34" charset="77"/>
              </a:rPr>
              <a:t>Investor relations</a:t>
            </a:r>
          </a:p>
        </p:txBody>
      </p:sp>
      <p:cxnSp>
        <p:nvCxnSpPr>
          <p:cNvPr id="64" name="Straight Connector 63">
            <a:extLst>
              <a:ext uri="{FF2B5EF4-FFF2-40B4-BE49-F238E27FC236}">
                <a16:creationId xmlns:a16="http://schemas.microsoft.com/office/drawing/2014/main" id="{30195244-C71B-B644-98B0-B039FBDB805F}"/>
              </a:ext>
            </a:extLst>
          </p:cNvPr>
          <p:cNvCxnSpPr>
            <a:cxnSpLocks/>
          </p:cNvCxnSpPr>
          <p:nvPr/>
        </p:nvCxnSpPr>
        <p:spPr>
          <a:xfrm>
            <a:off x="8952664" y="601005"/>
            <a:ext cx="0" cy="1110333"/>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3100D70-21CC-5544-9A0D-2F5242F3E34E}"/>
              </a:ext>
            </a:extLst>
          </p:cNvPr>
          <p:cNvSpPr/>
          <p:nvPr/>
        </p:nvSpPr>
        <p:spPr>
          <a:xfrm>
            <a:off x="6743986" y="2713409"/>
            <a:ext cx="1017767" cy="1017767"/>
          </a:xfrm>
          <a:prstGeom prst="ellipse">
            <a:avLst/>
          </a:prstGeom>
          <a:solidFill>
            <a:schemeClr val="bg1">
              <a:alpha val="28000"/>
            </a:schemeClr>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948CD628-F9AC-0944-98DB-776B49445BC3}"/>
              </a:ext>
            </a:extLst>
          </p:cNvPr>
          <p:cNvSpPr/>
          <p:nvPr/>
        </p:nvSpPr>
        <p:spPr>
          <a:xfrm>
            <a:off x="7183769" y="315072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a:extLst>
              <a:ext uri="{FF2B5EF4-FFF2-40B4-BE49-F238E27FC236}">
                <a16:creationId xmlns:a16="http://schemas.microsoft.com/office/drawing/2014/main" id="{AC39E62B-E37C-054A-9821-CA3CC476BBAD}"/>
              </a:ext>
            </a:extLst>
          </p:cNvPr>
          <p:cNvSpPr/>
          <p:nvPr/>
        </p:nvSpPr>
        <p:spPr>
          <a:xfrm>
            <a:off x="5669853" y="1028920"/>
            <a:ext cx="1513916" cy="2073163"/>
          </a:xfrm>
          <a:custGeom>
            <a:avLst/>
            <a:gdLst>
              <a:gd name="connsiteX0" fmla="*/ 0 w 1550194"/>
              <a:gd name="connsiteY0" fmla="*/ 0 h 2135981"/>
              <a:gd name="connsiteX1" fmla="*/ 350044 w 1550194"/>
              <a:gd name="connsiteY1" fmla="*/ 0 h 2135981"/>
              <a:gd name="connsiteX2" fmla="*/ 1550194 w 1550194"/>
              <a:gd name="connsiteY2" fmla="*/ 2135981 h 2135981"/>
            </a:gdLst>
            <a:ahLst/>
            <a:cxnLst>
              <a:cxn ang="0">
                <a:pos x="connsiteX0" y="connsiteY0"/>
              </a:cxn>
              <a:cxn ang="0">
                <a:pos x="connsiteX1" y="connsiteY1"/>
              </a:cxn>
              <a:cxn ang="0">
                <a:pos x="connsiteX2" y="connsiteY2"/>
              </a:cxn>
            </a:cxnLst>
            <a:rect l="l" t="t" r="r" b="b"/>
            <a:pathLst>
              <a:path w="1550194" h="2135981">
                <a:moveTo>
                  <a:pt x="0" y="0"/>
                </a:moveTo>
                <a:lnTo>
                  <a:pt x="350044" y="0"/>
                </a:lnTo>
                <a:lnTo>
                  <a:pt x="1550194" y="2135981"/>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a:extLst>
              <a:ext uri="{FF2B5EF4-FFF2-40B4-BE49-F238E27FC236}">
                <a16:creationId xmlns:a16="http://schemas.microsoft.com/office/drawing/2014/main" id="{D46A6CF5-3766-FE45-A9D2-9E212E577089}"/>
              </a:ext>
            </a:extLst>
          </p:cNvPr>
          <p:cNvSpPr/>
          <p:nvPr/>
        </p:nvSpPr>
        <p:spPr>
          <a:xfrm>
            <a:off x="4255391" y="2221927"/>
            <a:ext cx="1333984" cy="507862"/>
          </a:xfrm>
          <a:custGeom>
            <a:avLst/>
            <a:gdLst>
              <a:gd name="connsiteX0" fmla="*/ 0 w 1407319"/>
              <a:gd name="connsiteY0" fmla="*/ 0 h 535781"/>
              <a:gd name="connsiteX1" fmla="*/ 335757 w 1407319"/>
              <a:gd name="connsiteY1" fmla="*/ 0 h 535781"/>
              <a:gd name="connsiteX2" fmla="*/ 1407319 w 1407319"/>
              <a:gd name="connsiteY2" fmla="*/ 535781 h 535781"/>
            </a:gdLst>
            <a:ahLst/>
            <a:cxnLst>
              <a:cxn ang="0">
                <a:pos x="connsiteX0" y="connsiteY0"/>
              </a:cxn>
              <a:cxn ang="0">
                <a:pos x="connsiteX1" y="connsiteY1"/>
              </a:cxn>
              <a:cxn ang="0">
                <a:pos x="connsiteX2" y="connsiteY2"/>
              </a:cxn>
            </a:cxnLst>
            <a:rect l="l" t="t" r="r" b="b"/>
            <a:pathLst>
              <a:path w="1407319" h="535781">
                <a:moveTo>
                  <a:pt x="0" y="0"/>
                </a:moveTo>
                <a:lnTo>
                  <a:pt x="335757" y="0"/>
                </a:lnTo>
                <a:lnTo>
                  <a:pt x="1407319" y="535781"/>
                </a:lnTo>
              </a:path>
            </a:pathLst>
          </a:custGeom>
          <a:noFill/>
          <a:ln w="254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C91F4B4-624E-1A4A-B64F-B355D13C6B54}"/>
              </a:ext>
            </a:extLst>
          </p:cNvPr>
          <p:cNvSpPr/>
          <p:nvPr/>
        </p:nvSpPr>
        <p:spPr>
          <a:xfrm>
            <a:off x="5612122" y="270137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278E8B39-4B8C-5544-92B8-80C89B15916B}"/>
              </a:ext>
            </a:extLst>
          </p:cNvPr>
          <p:cNvSpPr/>
          <p:nvPr/>
        </p:nvSpPr>
        <p:spPr>
          <a:xfrm>
            <a:off x="4264711" y="3643532"/>
            <a:ext cx="2197234" cy="225765"/>
          </a:xfrm>
          <a:custGeom>
            <a:avLst/>
            <a:gdLst>
              <a:gd name="connsiteX0" fmla="*/ 0 w 2307772"/>
              <a:gd name="connsiteY0" fmla="*/ 0 h 278674"/>
              <a:gd name="connsiteX1" fmla="*/ 426720 w 2307772"/>
              <a:gd name="connsiteY1" fmla="*/ 0 h 278674"/>
              <a:gd name="connsiteX2" fmla="*/ 2307772 w 2307772"/>
              <a:gd name="connsiteY2" fmla="*/ 278674 h 278674"/>
            </a:gdLst>
            <a:ahLst/>
            <a:cxnLst>
              <a:cxn ang="0">
                <a:pos x="connsiteX0" y="connsiteY0"/>
              </a:cxn>
              <a:cxn ang="0">
                <a:pos x="connsiteX1" y="connsiteY1"/>
              </a:cxn>
              <a:cxn ang="0">
                <a:pos x="connsiteX2" y="connsiteY2"/>
              </a:cxn>
            </a:cxnLst>
            <a:rect l="l" t="t" r="r" b="b"/>
            <a:pathLst>
              <a:path w="2307772" h="278674">
                <a:moveTo>
                  <a:pt x="0" y="0"/>
                </a:moveTo>
                <a:lnTo>
                  <a:pt x="426720" y="0"/>
                </a:lnTo>
                <a:lnTo>
                  <a:pt x="2307772" y="278674"/>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244F9F2-A4F3-4E4D-B4B7-6C875D12DC02}"/>
              </a:ext>
            </a:extLst>
          </p:cNvPr>
          <p:cNvSpPr/>
          <p:nvPr/>
        </p:nvSpPr>
        <p:spPr>
          <a:xfrm>
            <a:off x="6503382" y="3820958"/>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0E7B3FD-365A-0846-8EDE-AF6C4C49D348}"/>
              </a:ext>
            </a:extLst>
          </p:cNvPr>
          <p:cNvSpPr/>
          <p:nvPr/>
        </p:nvSpPr>
        <p:spPr>
          <a:xfrm>
            <a:off x="6510622" y="4673979"/>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BAA2DEE-92C9-5F41-809F-965A7CDA48D4}"/>
              </a:ext>
            </a:extLst>
          </p:cNvPr>
          <p:cNvSpPr/>
          <p:nvPr/>
        </p:nvSpPr>
        <p:spPr>
          <a:xfrm>
            <a:off x="8681512" y="3699316"/>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78E20AD-F9BC-8E47-B8D3-BE67800DD87E}"/>
              </a:ext>
            </a:extLst>
          </p:cNvPr>
          <p:cNvSpPr/>
          <p:nvPr/>
        </p:nvSpPr>
        <p:spPr>
          <a:xfrm>
            <a:off x="7943199" y="239930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A50875C-C87B-4F4E-93AC-9CA2EE7C4F3A}"/>
              </a:ext>
            </a:extLst>
          </p:cNvPr>
          <p:cNvSpPr/>
          <p:nvPr/>
        </p:nvSpPr>
        <p:spPr>
          <a:xfrm>
            <a:off x="7152042" y="1124984"/>
            <a:ext cx="138201" cy="138201"/>
          </a:xfrm>
          <a:prstGeom prst="ellipse">
            <a:avLst/>
          </a:prstGeom>
          <a:solidFill>
            <a:schemeClr val="bg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a:extLst>
              <a:ext uri="{FF2B5EF4-FFF2-40B4-BE49-F238E27FC236}">
                <a16:creationId xmlns:a16="http://schemas.microsoft.com/office/drawing/2014/main" id="{1F545FE3-61A5-A948-8151-EE6B39CFE238}"/>
              </a:ext>
            </a:extLst>
          </p:cNvPr>
          <p:cNvSpPr/>
          <p:nvPr/>
        </p:nvSpPr>
        <p:spPr>
          <a:xfrm>
            <a:off x="7338837" y="1196423"/>
            <a:ext cx="1508760" cy="8709"/>
          </a:xfrm>
          <a:custGeom>
            <a:avLst/>
            <a:gdLst>
              <a:gd name="connsiteX0" fmla="*/ 1463040 w 1463040"/>
              <a:gd name="connsiteY0" fmla="*/ 8709 h 8709"/>
              <a:gd name="connsiteX1" fmla="*/ 1071154 w 1463040"/>
              <a:gd name="connsiteY1" fmla="*/ 8709 h 8709"/>
              <a:gd name="connsiteX2" fmla="*/ 0 w 1463040"/>
              <a:gd name="connsiteY2" fmla="*/ 0 h 8709"/>
            </a:gdLst>
            <a:ahLst/>
            <a:cxnLst>
              <a:cxn ang="0">
                <a:pos x="connsiteX0" y="connsiteY0"/>
              </a:cxn>
              <a:cxn ang="0">
                <a:pos x="connsiteX1" y="connsiteY1"/>
              </a:cxn>
              <a:cxn ang="0">
                <a:pos x="connsiteX2" y="connsiteY2"/>
              </a:cxn>
            </a:cxnLst>
            <a:rect l="l" t="t" r="r" b="b"/>
            <a:pathLst>
              <a:path w="1463040" h="8709">
                <a:moveTo>
                  <a:pt x="1463040" y="8709"/>
                </a:moveTo>
                <a:lnTo>
                  <a:pt x="1071154" y="8709"/>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79">
            <a:extLst>
              <a:ext uri="{FF2B5EF4-FFF2-40B4-BE49-F238E27FC236}">
                <a16:creationId xmlns:a16="http://schemas.microsoft.com/office/drawing/2014/main" id="{97117A31-66D1-654E-8FCC-78612BAF09C1}"/>
              </a:ext>
            </a:extLst>
          </p:cNvPr>
          <p:cNvSpPr/>
          <p:nvPr/>
        </p:nvSpPr>
        <p:spPr>
          <a:xfrm>
            <a:off x="8148734" y="2485292"/>
            <a:ext cx="1968137" cy="148046"/>
          </a:xfrm>
          <a:custGeom>
            <a:avLst/>
            <a:gdLst>
              <a:gd name="connsiteX0" fmla="*/ 1968137 w 1968137"/>
              <a:gd name="connsiteY0" fmla="*/ 148046 h 148046"/>
              <a:gd name="connsiteX1" fmla="*/ 1497874 w 1968137"/>
              <a:gd name="connsiteY1" fmla="*/ 148046 h 148046"/>
              <a:gd name="connsiteX2" fmla="*/ 0 w 1968137"/>
              <a:gd name="connsiteY2" fmla="*/ 0 h 148046"/>
            </a:gdLst>
            <a:ahLst/>
            <a:cxnLst>
              <a:cxn ang="0">
                <a:pos x="connsiteX0" y="connsiteY0"/>
              </a:cxn>
              <a:cxn ang="0">
                <a:pos x="connsiteX1" y="connsiteY1"/>
              </a:cxn>
              <a:cxn ang="0">
                <a:pos x="connsiteX2" y="connsiteY2"/>
              </a:cxn>
            </a:cxnLst>
            <a:rect l="l" t="t" r="r" b="b"/>
            <a:pathLst>
              <a:path w="1968137" h="148046">
                <a:moveTo>
                  <a:pt x="1968137" y="148046"/>
                </a:moveTo>
                <a:lnTo>
                  <a:pt x="1497874" y="148046"/>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80">
            <a:extLst>
              <a:ext uri="{FF2B5EF4-FFF2-40B4-BE49-F238E27FC236}">
                <a16:creationId xmlns:a16="http://schemas.microsoft.com/office/drawing/2014/main" id="{65189C13-1841-224C-BBA9-A659B5F84442}"/>
              </a:ext>
            </a:extLst>
          </p:cNvPr>
          <p:cNvSpPr/>
          <p:nvPr/>
        </p:nvSpPr>
        <p:spPr>
          <a:xfrm>
            <a:off x="8880254" y="3861246"/>
            <a:ext cx="1254034" cy="304800"/>
          </a:xfrm>
          <a:custGeom>
            <a:avLst/>
            <a:gdLst>
              <a:gd name="connsiteX0" fmla="*/ 1254034 w 1254034"/>
              <a:gd name="connsiteY0" fmla="*/ 304800 h 304800"/>
              <a:gd name="connsiteX1" fmla="*/ 844731 w 1254034"/>
              <a:gd name="connsiteY1" fmla="*/ 304800 h 304800"/>
              <a:gd name="connsiteX2" fmla="*/ 0 w 1254034"/>
              <a:gd name="connsiteY2" fmla="*/ 0 h 304800"/>
            </a:gdLst>
            <a:ahLst/>
            <a:cxnLst>
              <a:cxn ang="0">
                <a:pos x="connsiteX0" y="connsiteY0"/>
              </a:cxn>
              <a:cxn ang="0">
                <a:pos x="connsiteX1" y="connsiteY1"/>
              </a:cxn>
              <a:cxn ang="0">
                <a:pos x="connsiteX2" y="connsiteY2"/>
              </a:cxn>
            </a:cxnLst>
            <a:rect l="l" t="t" r="r" b="b"/>
            <a:pathLst>
              <a:path w="1254034" h="304800">
                <a:moveTo>
                  <a:pt x="1254034" y="304800"/>
                </a:moveTo>
                <a:lnTo>
                  <a:pt x="844731" y="304800"/>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81">
            <a:extLst>
              <a:ext uri="{FF2B5EF4-FFF2-40B4-BE49-F238E27FC236}">
                <a16:creationId xmlns:a16="http://schemas.microsoft.com/office/drawing/2014/main" id="{70279C7F-D6AD-5741-9894-A6958129FADF}"/>
              </a:ext>
            </a:extLst>
          </p:cNvPr>
          <p:cNvSpPr/>
          <p:nvPr/>
        </p:nvSpPr>
        <p:spPr>
          <a:xfrm>
            <a:off x="7905144" y="3820957"/>
            <a:ext cx="957693" cy="1599123"/>
          </a:xfrm>
          <a:custGeom>
            <a:avLst/>
            <a:gdLst>
              <a:gd name="connsiteX0" fmla="*/ 1140823 w 1140823"/>
              <a:gd name="connsiteY0" fmla="*/ 1724298 h 1724298"/>
              <a:gd name="connsiteX1" fmla="*/ 783771 w 1140823"/>
              <a:gd name="connsiteY1" fmla="*/ 1724298 h 1724298"/>
              <a:gd name="connsiteX2" fmla="*/ 0 w 1140823"/>
              <a:gd name="connsiteY2" fmla="*/ 0 h 1724298"/>
            </a:gdLst>
            <a:ahLst/>
            <a:cxnLst>
              <a:cxn ang="0">
                <a:pos x="connsiteX0" y="connsiteY0"/>
              </a:cxn>
              <a:cxn ang="0">
                <a:pos x="connsiteX1" y="connsiteY1"/>
              </a:cxn>
              <a:cxn ang="0">
                <a:pos x="connsiteX2" y="connsiteY2"/>
              </a:cxn>
            </a:cxnLst>
            <a:rect l="l" t="t" r="r" b="b"/>
            <a:pathLst>
              <a:path w="1140823" h="1724298">
                <a:moveTo>
                  <a:pt x="1140823" y="1724298"/>
                </a:moveTo>
                <a:lnTo>
                  <a:pt x="783771" y="1724298"/>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2E5714B1-606A-B048-82C2-FBD2641116A6}"/>
              </a:ext>
            </a:extLst>
          </p:cNvPr>
          <p:cNvSpPr/>
          <p:nvPr/>
        </p:nvSpPr>
        <p:spPr>
          <a:xfrm>
            <a:off x="5309740" y="4854023"/>
            <a:ext cx="1166948" cy="365760"/>
          </a:xfrm>
          <a:custGeom>
            <a:avLst/>
            <a:gdLst>
              <a:gd name="connsiteX0" fmla="*/ 0 w 1166948"/>
              <a:gd name="connsiteY0" fmla="*/ 365760 h 365760"/>
              <a:gd name="connsiteX1" fmla="*/ 461554 w 1166948"/>
              <a:gd name="connsiteY1" fmla="*/ 365760 h 365760"/>
              <a:gd name="connsiteX2" fmla="*/ 1166948 w 1166948"/>
              <a:gd name="connsiteY2" fmla="*/ 0 h 365760"/>
            </a:gdLst>
            <a:ahLst/>
            <a:cxnLst>
              <a:cxn ang="0">
                <a:pos x="connsiteX0" y="connsiteY0"/>
              </a:cxn>
              <a:cxn ang="0">
                <a:pos x="connsiteX1" y="connsiteY1"/>
              </a:cxn>
              <a:cxn ang="0">
                <a:pos x="connsiteX2" y="connsiteY2"/>
              </a:cxn>
            </a:cxnLst>
            <a:rect l="l" t="t" r="r" b="b"/>
            <a:pathLst>
              <a:path w="1166948" h="365760">
                <a:moveTo>
                  <a:pt x="0" y="365760"/>
                </a:moveTo>
                <a:lnTo>
                  <a:pt x="461554" y="365760"/>
                </a:lnTo>
                <a:lnTo>
                  <a:pt x="1166948"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B691255-A2D3-3140-8782-DF1BD79B6350}"/>
              </a:ext>
            </a:extLst>
          </p:cNvPr>
          <p:cNvSpPr txBox="1"/>
          <p:nvPr/>
        </p:nvSpPr>
        <p:spPr>
          <a:xfrm>
            <a:off x="463805" y="1663365"/>
            <a:ext cx="2337605" cy="3539430"/>
          </a:xfrm>
          <a:prstGeom prst="rect">
            <a:avLst/>
          </a:prstGeom>
          <a:noFill/>
        </p:spPr>
        <p:txBody>
          <a:bodyPr wrap="square" rtlCol="0">
            <a:spAutoFit/>
          </a:bodyPr>
          <a:lstStyle/>
          <a:p>
            <a:r>
              <a:rPr lang="en-US" sz="1400" dirty="0">
                <a:latin typeface="Brandon Grotesque" charset="0"/>
              </a:rPr>
              <a:t>We believe that all parts of a communications program should work together to reach that central sweet spot – authority. We take an integrated approach to everything we do</a:t>
            </a:r>
            <a:r>
              <a:rPr lang="en-US" sz="1400" b="1" dirty="0">
                <a:latin typeface="Brandon Grotesque" charset="0"/>
              </a:rPr>
              <a:t>. </a:t>
            </a:r>
          </a:p>
          <a:p>
            <a:endParaRPr lang="en-US" sz="1400" b="1" dirty="0">
              <a:latin typeface="Brandon Grotesque" charset="0"/>
            </a:endParaRPr>
          </a:p>
          <a:p>
            <a:r>
              <a:rPr lang="en-US" sz="1400" dirty="0">
                <a:latin typeface="Brandon Grotesque" charset="0"/>
              </a:rPr>
              <a:t>This means that even if our efforts are focused on just a few areas of this model, we are constantly looking at strategy, tactics and outcomes through the lens of how they impact and benefit your entire marketing program.</a:t>
            </a:r>
            <a:r>
              <a:rPr lang="en-US" sz="1400" dirty="0">
                <a:latin typeface="Brandon Grotesque Light" panose="020B0303020203060202" pitchFamily="34" charset="77"/>
              </a:rPr>
              <a:t> </a:t>
            </a:r>
          </a:p>
        </p:txBody>
      </p:sp>
      <p:sp>
        <p:nvSpPr>
          <p:cNvPr id="61" name="Oval 60">
            <a:extLst>
              <a:ext uri="{FF2B5EF4-FFF2-40B4-BE49-F238E27FC236}">
                <a16:creationId xmlns:a16="http://schemas.microsoft.com/office/drawing/2014/main" id="{573DAC4E-19F4-4A4C-9B72-BDFEA6E68DBF}"/>
              </a:ext>
            </a:extLst>
          </p:cNvPr>
          <p:cNvSpPr/>
          <p:nvPr/>
        </p:nvSpPr>
        <p:spPr>
          <a:xfrm>
            <a:off x="7804998" y="3650723"/>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7863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a:t>
            </a:r>
            <a:br>
              <a:rPr lang="en-US" dirty="0"/>
            </a:br>
            <a:r>
              <a:rPr lang="en-US" dirty="0">
                <a:solidFill>
                  <a:srgbClr val="23B27F"/>
                </a:solidFill>
              </a:rPr>
              <a:t>measurement </a:t>
            </a:r>
          </a:p>
        </p:txBody>
      </p:sp>
      <p:sp>
        <p:nvSpPr>
          <p:cNvPr id="7" name="Content Placeholder 6">
            <a:extLst>
              <a:ext uri="{FF2B5EF4-FFF2-40B4-BE49-F238E27FC236}">
                <a16:creationId xmlns:a16="http://schemas.microsoft.com/office/drawing/2014/main" id="{2B46912E-413B-0F46-BAE8-9087262F9B86}"/>
              </a:ext>
            </a:extLst>
          </p:cNvPr>
          <p:cNvSpPr>
            <a:spLocks noGrp="1"/>
          </p:cNvSpPr>
          <p:nvPr>
            <p:ph sz="half" idx="1"/>
          </p:nvPr>
        </p:nvSpPr>
        <p:spPr/>
        <p:txBody>
          <a:bodyPr/>
          <a:lstStyle/>
          <a:p>
            <a:r>
              <a:rPr lang="en-US" dirty="0"/>
              <a:t>INK has a proprietary measurement framework that allows us to evaluate the outcomes of our program activities in a more transparent and meaningful way. Our approach ensures that we’re aligning with our clients, staying the course, and tracking back to their overall business goals. </a:t>
            </a:r>
          </a:p>
          <a:p>
            <a:r>
              <a:rPr lang="en-US" dirty="0"/>
              <a:t>Consolidating metrics from Google Analytics, TrendKite/Cision, Brandwatch, social media platforms, and more, INK’s dashboard will be updated over the course of the program or campaign. This gives us the ability to assess success, tweak as needed, and course correct. </a:t>
            </a:r>
          </a:p>
          <a:p>
            <a:endParaRPr lang="en-US" dirty="0"/>
          </a:p>
        </p:txBody>
      </p:sp>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46</a:t>
            </a:fld>
            <a:endParaRPr lang="en-US" dirty="0"/>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dirty="0"/>
              <a:t>INK-CO.COM  |</a:t>
            </a:r>
          </a:p>
        </p:txBody>
      </p:sp>
      <p:pic>
        <p:nvPicPr>
          <p:cNvPr id="8" name="Picture 7" descr="A screenshot of a cell phone&#10;&#10;Description automatically generated">
            <a:extLst>
              <a:ext uri="{FF2B5EF4-FFF2-40B4-BE49-F238E27FC236}">
                <a16:creationId xmlns:a16="http://schemas.microsoft.com/office/drawing/2014/main" id="{AE9BE58A-1884-9943-A22E-AC2C168DC8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492" y="1107826"/>
            <a:ext cx="3704105" cy="2542959"/>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BF6D6319-E3F5-B24B-9BAD-02E524E2A3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4134" y="3053430"/>
            <a:ext cx="3597514" cy="2614531"/>
          </a:xfrm>
          <a:prstGeom prst="rect">
            <a:avLst/>
          </a:prstGeom>
          <a:ln>
            <a:solidFill>
              <a:schemeClr val="tx1"/>
            </a:solidFill>
          </a:ln>
        </p:spPr>
      </p:pic>
    </p:spTree>
    <p:extLst>
      <p:ext uri="{BB962C8B-B14F-4D97-AF65-F5344CB8AC3E}">
        <p14:creationId xmlns:p14="http://schemas.microsoft.com/office/powerpoint/2010/main" val="2857240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47</a:t>
            </a:fld>
            <a:endParaRPr lang="en-US" dirty="0"/>
          </a:p>
        </p:txBody>
      </p:sp>
      <p:sp>
        <p:nvSpPr>
          <p:cNvPr id="4" name="Footer Placeholder 3"/>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solidFill>
                  <a:srgbClr val="23B27F"/>
                </a:solidFill>
              </a:rPr>
              <a:t>More tools </a:t>
            </a:r>
            <a:r>
              <a:rPr lang="en-US" dirty="0"/>
              <a:t>at </a:t>
            </a:r>
            <a:br>
              <a:rPr lang="en-US" dirty="0"/>
            </a:br>
            <a:r>
              <a:rPr lang="en-US" dirty="0"/>
              <a:t>our fingertips </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10908" y="4536092"/>
            <a:ext cx="1806992" cy="5282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64808" y="2978130"/>
            <a:ext cx="1653091" cy="125158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54347" y="5143429"/>
            <a:ext cx="2920337" cy="10891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1795" y="789888"/>
            <a:ext cx="3165613" cy="71226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5755" y="4331960"/>
            <a:ext cx="2598177" cy="89153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4264" y="2492702"/>
            <a:ext cx="3286517" cy="80047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01701" y="2672080"/>
            <a:ext cx="1953713" cy="604865"/>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55008" y="4391078"/>
            <a:ext cx="2189063" cy="65671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01413" y="966408"/>
            <a:ext cx="2779883" cy="32177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155008" y="3657940"/>
            <a:ext cx="2776727" cy="507532"/>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0496" y="2422572"/>
            <a:ext cx="2561718" cy="416023"/>
          </a:xfrm>
          <a:prstGeom prst="rect">
            <a:avLst/>
          </a:prstGeom>
        </p:spPr>
      </p:pic>
      <p:pic>
        <p:nvPicPr>
          <p:cNvPr id="19" name="Picture 18" descr="A close up of a logo&#10;&#10;Description automatically generated">
            <a:extLst>
              <a:ext uri="{FF2B5EF4-FFF2-40B4-BE49-F238E27FC236}">
                <a16:creationId xmlns:a16="http://schemas.microsoft.com/office/drawing/2014/main" id="{5D145941-CDE2-F040-BFDD-83D85F96F984}"/>
              </a:ext>
            </a:extLst>
          </p:cNvPr>
          <p:cNvPicPr>
            <a:picLocks noChangeAspect="1"/>
          </p:cNvPicPr>
          <p:nvPr/>
        </p:nvPicPr>
        <p:blipFill>
          <a:blip r:embed="rId14"/>
          <a:stretch>
            <a:fillRect/>
          </a:stretch>
        </p:blipFill>
        <p:spPr>
          <a:xfrm>
            <a:off x="8572439" y="1475646"/>
            <a:ext cx="3219249" cy="849524"/>
          </a:xfrm>
          <a:prstGeom prst="rect">
            <a:avLst/>
          </a:prstGeom>
        </p:spPr>
      </p:pic>
      <p:pic>
        <p:nvPicPr>
          <p:cNvPr id="6" name="Picture 5">
            <a:extLst>
              <a:ext uri="{FF2B5EF4-FFF2-40B4-BE49-F238E27FC236}">
                <a16:creationId xmlns:a16="http://schemas.microsoft.com/office/drawing/2014/main" id="{8C235DCB-1242-FE4D-9BFE-4D5B12B657FB}"/>
              </a:ext>
            </a:extLst>
          </p:cNvPr>
          <p:cNvPicPr>
            <a:picLocks noChangeAspect="1"/>
          </p:cNvPicPr>
          <p:nvPr/>
        </p:nvPicPr>
        <p:blipFill rotWithShape="1">
          <a:blip r:embed="rId15"/>
          <a:srcRect l="5442" t="31202" r="10794" b="27419"/>
          <a:stretch/>
        </p:blipFill>
        <p:spPr>
          <a:xfrm>
            <a:off x="230323" y="1811803"/>
            <a:ext cx="2328561" cy="644167"/>
          </a:xfrm>
          <a:prstGeom prst="rect">
            <a:avLst/>
          </a:prstGeom>
        </p:spPr>
      </p:pic>
      <p:pic>
        <p:nvPicPr>
          <p:cNvPr id="17" name="Picture 16">
            <a:extLst>
              <a:ext uri="{FF2B5EF4-FFF2-40B4-BE49-F238E27FC236}">
                <a16:creationId xmlns:a16="http://schemas.microsoft.com/office/drawing/2014/main" id="{D3C60580-32AE-214D-8784-FDFF7A2E2FAD}"/>
              </a:ext>
            </a:extLst>
          </p:cNvPr>
          <p:cNvPicPr>
            <a:picLocks noChangeAspect="1"/>
          </p:cNvPicPr>
          <p:nvPr/>
        </p:nvPicPr>
        <p:blipFill>
          <a:blip r:embed="rId16"/>
          <a:stretch>
            <a:fillRect/>
          </a:stretch>
        </p:blipFill>
        <p:spPr>
          <a:xfrm>
            <a:off x="488225" y="3270437"/>
            <a:ext cx="1653091" cy="1024325"/>
          </a:xfrm>
          <a:prstGeom prst="rect">
            <a:avLst/>
          </a:prstGeom>
        </p:spPr>
      </p:pic>
      <p:pic>
        <p:nvPicPr>
          <p:cNvPr id="18" name="Picture 17">
            <a:extLst>
              <a:ext uri="{FF2B5EF4-FFF2-40B4-BE49-F238E27FC236}">
                <a16:creationId xmlns:a16="http://schemas.microsoft.com/office/drawing/2014/main" id="{2769DEC3-F868-264A-B213-D53CF19719EE}"/>
              </a:ext>
            </a:extLst>
          </p:cNvPr>
          <p:cNvPicPr>
            <a:picLocks noChangeAspect="1"/>
          </p:cNvPicPr>
          <p:nvPr/>
        </p:nvPicPr>
        <p:blipFill>
          <a:blip r:embed="rId17"/>
          <a:stretch>
            <a:fillRect/>
          </a:stretch>
        </p:blipFill>
        <p:spPr>
          <a:xfrm>
            <a:off x="5155008" y="5488016"/>
            <a:ext cx="1973120" cy="386886"/>
          </a:xfrm>
          <a:prstGeom prst="rect">
            <a:avLst/>
          </a:prstGeom>
        </p:spPr>
      </p:pic>
      <p:sp>
        <p:nvSpPr>
          <p:cNvPr id="21" name="Rectangle 3">
            <a:extLst>
              <a:ext uri="{FF2B5EF4-FFF2-40B4-BE49-F238E27FC236}">
                <a16:creationId xmlns:a16="http://schemas.microsoft.com/office/drawing/2014/main" id="{2668AD2C-43EE-B648-9D51-39A71913B9D3}"/>
              </a:ext>
            </a:extLst>
          </p:cNvPr>
          <p:cNvSpPr>
            <a:spLocks noChangeArrowheads="1"/>
          </p:cNvSpPr>
          <p:nvPr/>
        </p:nvSpPr>
        <p:spPr bwMode="auto">
          <a:xfrm>
            <a:off x="-4986698" y="232655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C4043"/>
                </a:solidFill>
                <a:effectLst/>
                <a:latin typeface="Roboto" panose="02000000000000000000" pitchFamily="2" charset="0"/>
                <a:hlinkClick r:id="rId18"/>
              </a:rPr>
              <a:t>transparent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54462C8E-D538-BC40-807A-4E0A4D8FA88F}"/>
              </a:ext>
            </a:extLst>
          </p:cNvPr>
          <p:cNvPicPr>
            <a:picLocks noChangeAspect="1"/>
          </p:cNvPicPr>
          <p:nvPr/>
        </p:nvPicPr>
        <p:blipFill rotWithShape="1">
          <a:blip r:embed="rId19"/>
          <a:srcRect l="21948" t="6462"/>
          <a:stretch/>
        </p:blipFill>
        <p:spPr>
          <a:xfrm>
            <a:off x="230322" y="5401123"/>
            <a:ext cx="3115465" cy="686641"/>
          </a:xfrm>
          <a:prstGeom prst="rect">
            <a:avLst/>
          </a:prstGeom>
        </p:spPr>
      </p:pic>
      <p:pic>
        <p:nvPicPr>
          <p:cNvPr id="23" name="Picture 22">
            <a:extLst>
              <a:ext uri="{FF2B5EF4-FFF2-40B4-BE49-F238E27FC236}">
                <a16:creationId xmlns:a16="http://schemas.microsoft.com/office/drawing/2014/main" id="{A68D6DBC-B9A2-8144-AAC0-FD6D8B6EA620}"/>
              </a:ext>
            </a:extLst>
          </p:cNvPr>
          <p:cNvPicPr>
            <a:picLocks noChangeAspect="1"/>
          </p:cNvPicPr>
          <p:nvPr/>
        </p:nvPicPr>
        <p:blipFill rotWithShape="1">
          <a:blip r:embed="rId20"/>
          <a:srcRect t="17026" r="2952" b="23633"/>
          <a:stretch/>
        </p:blipFill>
        <p:spPr>
          <a:xfrm>
            <a:off x="5016239" y="1502151"/>
            <a:ext cx="1616055" cy="988152"/>
          </a:xfrm>
          <a:prstGeom prst="rect">
            <a:avLst/>
          </a:prstGeom>
        </p:spPr>
      </p:pic>
    </p:spTree>
    <p:extLst>
      <p:ext uri="{BB962C8B-B14F-4D97-AF65-F5344CB8AC3E}">
        <p14:creationId xmlns:p14="http://schemas.microsoft.com/office/powerpoint/2010/main" val="3579743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48</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a:xfrm>
            <a:off x="516924" y="289697"/>
            <a:ext cx="4366846" cy="1131782"/>
          </a:xfrm>
        </p:spPr>
        <p:txBody>
          <a:bodyPr/>
          <a:lstStyle/>
          <a:p>
            <a:r>
              <a:rPr lang="en-US" sz="3200" dirty="0"/>
              <a:t>Our approach</a:t>
            </a:r>
            <a:br>
              <a:rPr lang="en-US" sz="3200" dirty="0">
                <a:solidFill>
                  <a:srgbClr val="23B27F"/>
                </a:solidFill>
              </a:rPr>
            </a:br>
            <a:r>
              <a:rPr lang="en-US" sz="3200" dirty="0">
                <a:solidFill>
                  <a:srgbClr val="23B27F"/>
                </a:solidFill>
              </a:rPr>
              <a:t>creative problem-solving</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370654" y="400848"/>
            <a:ext cx="6304422" cy="1010473"/>
          </a:xfrm>
        </p:spPr>
        <p:txBody>
          <a:bodyPr/>
          <a:lstStyle/>
          <a:p>
            <a:r>
              <a:rPr lang="en-US" dirty="0"/>
              <a:t>Think Wrong is a set of problem-solving drills designed to help us (and you!) think differently and more freely. We conduct these brainstorming activities to collectively uncover new and more innovative possibilities, value propositions, and creative ideas - all centered around the people who matter most. Below are examples of drills we would run. Find out more at </a:t>
            </a:r>
            <a:r>
              <a:rPr lang="en-US" dirty="0">
                <a:hlinkClick r:id="rId3"/>
              </a:rPr>
              <a:t>www.solvenext.com</a:t>
            </a:r>
            <a:r>
              <a:rPr lang="en-US" dirty="0"/>
              <a:t>. </a:t>
            </a:r>
          </a:p>
        </p:txBody>
      </p:sp>
      <p:pic>
        <p:nvPicPr>
          <p:cNvPr id="10" name="Picture 9">
            <a:extLst>
              <a:ext uri="{FF2B5EF4-FFF2-40B4-BE49-F238E27FC236}">
                <a16:creationId xmlns:a16="http://schemas.microsoft.com/office/drawing/2014/main" id="{9B97B6B8-3689-DC47-83A6-BA9EDCFBF6F4}"/>
              </a:ext>
            </a:extLst>
          </p:cNvPr>
          <p:cNvPicPr>
            <a:picLocks noChangeAspect="1"/>
          </p:cNvPicPr>
          <p:nvPr/>
        </p:nvPicPr>
        <p:blipFill>
          <a:blip r:embed="rId4"/>
          <a:stretch>
            <a:fillRect/>
          </a:stretch>
        </p:blipFill>
        <p:spPr>
          <a:xfrm>
            <a:off x="4807188" y="2169816"/>
            <a:ext cx="2668077" cy="3775667"/>
          </a:xfrm>
          <a:prstGeom prst="rect">
            <a:avLst/>
          </a:prstGeom>
          <a:ln>
            <a:solidFill>
              <a:schemeClr val="bg1">
                <a:lumMod val="75000"/>
              </a:schemeClr>
            </a:solidFill>
          </a:ln>
          <a:effectLst>
            <a:outerShdw blurRad="203200" dist="38100" dir="5400000" algn="ctr" rotWithShape="0">
              <a:srgbClr val="000000">
                <a:alpha val="7000"/>
              </a:srgbClr>
            </a:outerShdw>
          </a:effectLst>
        </p:spPr>
      </p:pic>
      <p:pic>
        <p:nvPicPr>
          <p:cNvPr id="11" name="Picture 10">
            <a:extLst>
              <a:ext uri="{FF2B5EF4-FFF2-40B4-BE49-F238E27FC236}">
                <a16:creationId xmlns:a16="http://schemas.microsoft.com/office/drawing/2014/main" id="{11E5CD52-C245-2441-AC97-7ACA44BAABA4}"/>
              </a:ext>
            </a:extLst>
          </p:cNvPr>
          <p:cNvPicPr>
            <a:picLocks noChangeAspect="1"/>
          </p:cNvPicPr>
          <p:nvPr/>
        </p:nvPicPr>
        <p:blipFill>
          <a:blip r:embed="rId5"/>
          <a:stretch>
            <a:fillRect/>
          </a:stretch>
        </p:blipFill>
        <p:spPr>
          <a:xfrm>
            <a:off x="1364694" y="2166626"/>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pic>
        <p:nvPicPr>
          <p:cNvPr id="12" name="Picture 11">
            <a:extLst>
              <a:ext uri="{FF2B5EF4-FFF2-40B4-BE49-F238E27FC236}">
                <a16:creationId xmlns:a16="http://schemas.microsoft.com/office/drawing/2014/main" id="{92302EC5-04B8-424F-A9A5-1D0324E8B4FC}"/>
              </a:ext>
            </a:extLst>
          </p:cNvPr>
          <p:cNvPicPr>
            <a:picLocks noChangeAspect="1"/>
          </p:cNvPicPr>
          <p:nvPr/>
        </p:nvPicPr>
        <p:blipFill>
          <a:blip r:embed="rId6"/>
          <a:stretch>
            <a:fillRect/>
          </a:stretch>
        </p:blipFill>
        <p:spPr>
          <a:xfrm>
            <a:off x="8216746" y="2166627"/>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spTree>
    <p:extLst>
      <p:ext uri="{BB962C8B-B14F-4D97-AF65-F5344CB8AC3E}">
        <p14:creationId xmlns:p14="http://schemas.microsoft.com/office/powerpoint/2010/main" val="2739320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49</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 </a:t>
            </a:r>
            <a:br>
              <a:rPr lang="en-US" sz="3200" dirty="0"/>
            </a:br>
            <a:r>
              <a:rPr lang="en-US" sz="3200" dirty="0">
                <a:solidFill>
                  <a:schemeClr val="accent4"/>
                </a:solidFill>
              </a:rPr>
              <a:t>Media Relations</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Heavy during the first few weeks of our time together, then ongoing as needed.</a:t>
            </a:r>
          </a:p>
          <a:p>
            <a:pPr>
              <a:lnSpc>
                <a:spcPct val="100000"/>
              </a:lnSpc>
              <a:spcBef>
                <a:spcPts val="0"/>
              </a:spcBef>
              <a:spcAft>
                <a:spcPts val="1200"/>
              </a:spcAft>
            </a:pPr>
            <a:r>
              <a:rPr lang="en-US" sz="1400" b="1" dirty="0">
                <a:solidFill>
                  <a:srgbClr val="23B27F"/>
                </a:solidFill>
              </a:rPr>
              <a:t>WHAT WE DO</a:t>
            </a:r>
            <a:r>
              <a:rPr lang="en-US" sz="1400" b="1" dirty="0"/>
              <a:t> </a:t>
            </a:r>
            <a:br>
              <a:rPr lang="en-US" sz="1400" b="1" dirty="0"/>
            </a:br>
            <a:r>
              <a:rPr lang="en-US" sz="1400" dirty="0"/>
              <a:t>Introduce you to the media you need to know; Provide in-depth guidance to ensure you’re </a:t>
            </a:r>
            <a:br>
              <a:rPr lang="en-US" sz="1400" dirty="0"/>
            </a:br>
            <a:r>
              <a:rPr lang="en-US" sz="1400" dirty="0"/>
              <a:t>ready for each conversation. </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Keeps you top-of-mind as a resource and thought leader for broader trend stories; builds credibility for upcoming news.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in tandem with outlet ed cals</a:t>
            </a:r>
            <a:br>
              <a:rPr lang="en-US" sz="1400" dirty="0"/>
            </a:br>
            <a:r>
              <a:rPr lang="en-US" sz="1400" dirty="0"/>
              <a:t>and news trends taking over the media.</a:t>
            </a:r>
            <a:endParaRPr lang="en-US" sz="1400" b="1" dirty="0"/>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Identify topics you’re willing to speak to; </a:t>
            </a:r>
            <a:br>
              <a:rPr lang="en-US" sz="1400" dirty="0"/>
            </a:br>
            <a:r>
              <a:rPr lang="en-US" sz="1400" dirty="0"/>
              <a:t>Develop your unique POV; monitor for </a:t>
            </a:r>
            <a:br>
              <a:rPr lang="en-US" sz="1400" dirty="0"/>
            </a:br>
            <a:r>
              <a:rPr lang="en-US" sz="1400" dirty="0"/>
              <a:t>stories or trends to plug your perspective into. </a:t>
            </a:r>
            <a:endParaRPr lang="en-US" sz="1400" b="1" dirty="0"/>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Cultivates ongoing relationships with media reporting on your space; grows brand visibility.</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3535584" cy="3249598"/>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often includes pre-pitching </a:t>
            </a:r>
            <a:br>
              <a:rPr lang="en-US" sz="1400" dirty="0"/>
            </a:br>
            <a:r>
              <a:rPr lang="en-US" sz="1400" dirty="0"/>
              <a:t>key media under embargo. </a:t>
            </a:r>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Develop individual plans for each announcement; Execute on plan to generate interest and momentum around key company news.</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Amplifies the reach of key company news the day it goes live and in weeks after.</a:t>
            </a:r>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Introductory outreach + relationship building </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Announcement + </a:t>
            </a:r>
            <a:br>
              <a:rPr lang="en-US" dirty="0"/>
            </a:br>
            <a:r>
              <a:rPr lang="en-US" dirty="0"/>
              <a:t>News Pipeline</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Proactive Pitching + Newsjacking</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90195" y="400848"/>
            <a:ext cx="5661428" cy="1010473"/>
          </a:xfrm>
        </p:spPr>
        <p:txBody>
          <a:bodyPr/>
          <a:lstStyle/>
          <a:p>
            <a:r>
              <a:rPr lang="en-US" dirty="0">
                <a:latin typeface="Brandon Grotesque" panose="020B0503020203060202" pitchFamily="34" charset="77"/>
              </a:rPr>
              <a:t>This is how we will get your story out. We have a lot of tools in our bag, and we are very particular about using the right one for each unique opportunity. We don’t always use the same tactic, and we never send out generic or mass pitches. </a:t>
            </a:r>
          </a:p>
        </p:txBody>
      </p:sp>
    </p:spTree>
    <p:extLst>
      <p:ext uri="{BB962C8B-B14F-4D97-AF65-F5344CB8AC3E}">
        <p14:creationId xmlns:p14="http://schemas.microsoft.com/office/powerpoint/2010/main" val="3623746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66490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50</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a:t>
            </a:r>
            <a:br>
              <a:rPr lang="en-US" sz="3200" dirty="0"/>
            </a:br>
            <a:r>
              <a:rPr lang="en-US" sz="3200" dirty="0">
                <a:solidFill>
                  <a:schemeClr val="accent4"/>
                </a:solidFill>
              </a:rPr>
              <a:t>THOUGHT LEADERSHIP</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2932506"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Speaker + panel presentations </a:t>
            </a:r>
            <a:br>
              <a:rPr lang="en-US" sz="1400" dirty="0"/>
            </a:br>
            <a:r>
              <a:rPr lang="en-US" sz="1400" dirty="0"/>
              <a:t>and award nominations.</a:t>
            </a:r>
          </a:p>
          <a:p>
            <a:pPr>
              <a:lnSpc>
                <a:spcPct val="100000"/>
              </a:lnSpc>
              <a:spcBef>
                <a:spcPts val="0"/>
              </a:spcBef>
              <a:spcAft>
                <a:spcPts val="1200"/>
              </a:spcAft>
            </a:pPr>
            <a:r>
              <a:rPr lang="en-US" sz="1400" b="1" dirty="0">
                <a:solidFill>
                  <a:srgbClr val="23B27F"/>
                </a:solidFill>
              </a:rPr>
              <a:t>OUR ROLE</a:t>
            </a:r>
            <a:br>
              <a:rPr lang="en-US" sz="1400" b="1" dirty="0"/>
            </a:br>
            <a:r>
              <a:rPr lang="en-US" sz="1400" dirty="0"/>
              <a:t>ID the speaking opportunities and awards that are a match for your audience and business goals; craft a winning narrative; Promote across all channels.</a:t>
            </a:r>
          </a:p>
          <a:p>
            <a:pPr>
              <a:lnSpc>
                <a:spcPct val="100000"/>
              </a:lnSpc>
              <a:spcBef>
                <a:spcPts val="0"/>
              </a:spcBef>
              <a:spcAft>
                <a:spcPts val="1200"/>
              </a:spcAft>
            </a:pPr>
            <a:r>
              <a:rPr lang="en-US" sz="1400" b="1" dirty="0">
                <a:solidFill>
                  <a:srgbClr val="23B27F"/>
                </a:solidFill>
              </a:rPr>
              <a:t>IMPACT</a:t>
            </a:r>
            <a:br>
              <a:rPr lang="en-US" sz="1400" b="1" dirty="0"/>
            </a:br>
            <a:r>
              <a:rPr lang="en-US" sz="1400" dirty="0"/>
              <a:t>Industry credibility, sales connections, partnership opportunities, media visibility and connections.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2568337"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Reports, resources that use platform data, surveys, and other data sources to tell a substantial story.</a:t>
            </a:r>
            <a:endParaRPr lang="en-US" sz="1400" b="1" dirty="0">
              <a:solidFill>
                <a:srgbClr val="23B27F"/>
              </a:solidFill>
            </a:endParaRP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ID trends in your data sets to formulate compelling narratives </a:t>
            </a:r>
            <a:br>
              <a:rPr lang="en-US" sz="1400" dirty="0"/>
            </a:br>
            <a:r>
              <a:rPr lang="en-US" sz="1400" dirty="0"/>
              <a:t>and substantiate trends.</a:t>
            </a:r>
            <a:endParaRPr lang="en-US" sz="1400" b="1" dirty="0"/>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Topic ownership, industry credibility, media relationships, SOV.</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2768857" cy="3249598"/>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Guest-written articles, rapid response.</a:t>
            </a: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Use contributed articles and rapid-responses to breaking news to get visibility for your bold and unique perspectives on hot industry trends.</a:t>
            </a:r>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Increased SOV and brand awareness, deeper media relationships.</a:t>
            </a:r>
            <a:endParaRPr lang="en-US" sz="1400" b="1" dirty="0"/>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Speaking + Events  + Awards</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Contributed Content + Quotes</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Original </a:t>
            </a:r>
            <a:br>
              <a:rPr lang="en-US" dirty="0"/>
            </a:br>
            <a:r>
              <a:rPr lang="en-US" dirty="0"/>
              <a:t>Research</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73719" y="312493"/>
            <a:ext cx="5390521" cy="1010473"/>
          </a:xfrm>
        </p:spPr>
        <p:txBody>
          <a:bodyPr/>
          <a:lstStyle/>
          <a:p>
            <a:r>
              <a:rPr lang="en-US" dirty="0">
                <a:latin typeface="Brandon Grotesque" panose="020B0503020203060202" pitchFamily="34" charset="77"/>
              </a:rPr>
              <a:t>Successful thought leadership requires sharing original, gutsy, and forward-thinking ideas that have potential to define and guide the industry. It’s not easy. But INK </a:t>
            </a:r>
            <a:r>
              <a:rPr lang="en-US" dirty="0"/>
              <a:t>will steer your strategy and talking points to ensure your words reach the right people and support your long-term goals.</a:t>
            </a:r>
            <a:endParaRPr lang="en-US" b="1" dirty="0">
              <a:latin typeface="Brandon Grotesque" panose="020B0503020203060202" pitchFamily="34" charset="77"/>
            </a:endParaRPr>
          </a:p>
        </p:txBody>
      </p:sp>
    </p:spTree>
    <p:extLst>
      <p:ext uri="{BB962C8B-B14F-4D97-AF65-F5344CB8AC3E}">
        <p14:creationId xmlns:p14="http://schemas.microsoft.com/office/powerpoint/2010/main" val="3939681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51</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sz="3200" dirty="0"/>
              <a:t>Our approach </a:t>
            </a:r>
            <a:br>
              <a:rPr lang="en-US" sz="3200" dirty="0"/>
            </a:br>
            <a:r>
              <a:rPr lang="en-US" sz="3200" dirty="0">
                <a:solidFill>
                  <a:srgbClr val="23B27F"/>
                </a:solidFill>
              </a:rPr>
              <a:t>social + digital</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Maintain and populate a full social content calendar.</a:t>
            </a:r>
          </a:p>
          <a:p>
            <a:pPr>
              <a:spcBef>
                <a:spcPts val="0"/>
              </a:spcBef>
            </a:pPr>
            <a:endParaRPr lang="en-US" sz="800" b="1" dirty="0">
              <a:solidFill>
                <a:srgbClr val="23B27F"/>
              </a:solidFill>
            </a:endParaRPr>
          </a:p>
          <a:p>
            <a:pPr>
              <a:spcBef>
                <a:spcPts val="0"/>
              </a:spcBef>
            </a:pPr>
            <a:r>
              <a:rPr lang="en-US" sz="1400" b="1" dirty="0">
                <a:solidFill>
                  <a:srgbClr val="23B27F"/>
                </a:solidFill>
              </a:rPr>
              <a:t>PROMOTE</a:t>
            </a:r>
          </a:p>
          <a:p>
            <a:pPr>
              <a:lnSpc>
                <a:spcPct val="100000"/>
              </a:lnSpc>
              <a:spcBef>
                <a:spcPts val="0"/>
              </a:spcBef>
            </a:pPr>
            <a:r>
              <a:rPr lang="en-US" sz="1400" dirty="0"/>
              <a:t>Post consistently to channels; monitor for response and engage as needed.</a:t>
            </a:r>
          </a:p>
          <a:p>
            <a:pPr>
              <a:spcBef>
                <a:spcPts val="0"/>
              </a:spcBef>
            </a:pPr>
            <a:endParaRPr lang="en-US" sz="800" dirty="0"/>
          </a:p>
          <a:p>
            <a:pPr>
              <a:spcBef>
                <a:spcPts val="0"/>
              </a:spcBef>
            </a:pPr>
            <a:r>
              <a:rPr lang="en-US" sz="1400" b="1" dirty="0">
                <a:solidFill>
                  <a:srgbClr val="23B27F"/>
                </a:solidFill>
              </a:rPr>
              <a:t>LISTEN</a:t>
            </a:r>
          </a:p>
          <a:p>
            <a:pPr>
              <a:lnSpc>
                <a:spcPct val="100000"/>
              </a:lnSpc>
              <a:spcBef>
                <a:spcPts val="0"/>
              </a:spcBef>
            </a:pPr>
            <a:r>
              <a:rPr lang="en-US" sz="1400" dirty="0"/>
              <a:t>Monitor broader industry conversation; insert you in the right conversations with the 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Organic Social </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p:txBody>
          <a:bodyPr/>
          <a:lstStyle/>
          <a:p>
            <a:r>
              <a:rPr lang="en-US" dirty="0">
                <a:latin typeface="Brandon Grotesque" panose="020B0503020203060202" pitchFamily="34" charset="77"/>
              </a:rPr>
              <a:t>Social media programs and digital advertising are not one-size-fits-all operations at INK. We carefully consider business objectives, desired audience, desired actions, and platform strength when developing a POA. And above all, we know this is the opportunity to go directly to your audience, so we treat it with the utmost respect. </a:t>
            </a:r>
          </a:p>
          <a:p>
            <a:endParaRPr lang="en-US" dirty="0"/>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Create strategy, audiences and engaging copy; set up campaign.</a:t>
            </a:r>
          </a:p>
          <a:p>
            <a:pPr>
              <a:spcBef>
                <a:spcPts val="0"/>
              </a:spcBef>
            </a:pPr>
            <a:endParaRPr lang="en-US" sz="800" b="1" dirty="0">
              <a:solidFill>
                <a:srgbClr val="23B27F"/>
              </a:solidFill>
            </a:endParaRPr>
          </a:p>
          <a:p>
            <a:pPr>
              <a:spcBef>
                <a:spcPts val="0"/>
              </a:spcBef>
            </a:pPr>
            <a:r>
              <a:rPr lang="en-US" sz="1400" b="1" dirty="0">
                <a:solidFill>
                  <a:srgbClr val="23B27F"/>
                </a:solidFill>
              </a:rPr>
              <a:t>MONITOR</a:t>
            </a:r>
          </a:p>
          <a:p>
            <a:pPr>
              <a:lnSpc>
                <a:spcPct val="100000"/>
              </a:lnSpc>
              <a:spcBef>
                <a:spcPts val="0"/>
              </a:spcBef>
            </a:pPr>
            <a:r>
              <a:rPr lang="en-US" sz="1400" dirty="0"/>
              <a:t>Keep a close eye on what’s yielding results; optimize as needed.</a:t>
            </a:r>
          </a:p>
          <a:p>
            <a:pPr>
              <a:spcBef>
                <a:spcPts val="0"/>
              </a:spcBef>
            </a:pPr>
            <a:endParaRPr lang="en-US" sz="800" b="1" dirty="0">
              <a:solidFill>
                <a:srgbClr val="23B27F"/>
              </a:solidFill>
            </a:endParaRPr>
          </a:p>
          <a:p>
            <a:pPr>
              <a:spcBef>
                <a:spcPts val="0"/>
              </a:spcBef>
            </a:pPr>
            <a:r>
              <a:rPr lang="en-US" sz="1400" b="1" dirty="0">
                <a:solidFill>
                  <a:srgbClr val="23B27F"/>
                </a:solidFill>
              </a:rPr>
              <a:t>LEARN</a:t>
            </a:r>
          </a:p>
          <a:p>
            <a:pPr>
              <a:lnSpc>
                <a:spcPct val="100000"/>
              </a:lnSpc>
              <a:spcBef>
                <a:spcPts val="0"/>
              </a:spcBef>
            </a:pPr>
            <a:r>
              <a:rPr lang="en-US" sz="1400" dirty="0">
                <a:solidFill>
                  <a:srgbClr val="000000"/>
                </a:solidFill>
              </a:rPr>
              <a:t>Report on results; make strategic recommendations for future campaigns.</a:t>
            </a:r>
            <a:endParaRPr lang="en-US" sz="1400" b="1" dirty="0">
              <a:solidFill>
                <a:schemeClr val="accent1"/>
              </a:solidFill>
            </a:endParaRP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Paid social</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627532"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Develop social media influencer campaigns; coordinate internal ambassador campaigns.</a:t>
            </a:r>
          </a:p>
          <a:p>
            <a:pPr>
              <a:spcBef>
                <a:spcPts val="0"/>
              </a:spcBef>
            </a:pPr>
            <a:endParaRPr lang="en-US" sz="800" b="1" dirty="0">
              <a:solidFill>
                <a:srgbClr val="23B27F"/>
              </a:solidFill>
            </a:endParaRPr>
          </a:p>
          <a:p>
            <a:pPr>
              <a:spcBef>
                <a:spcPts val="0"/>
              </a:spcBef>
            </a:pPr>
            <a:r>
              <a:rPr lang="en-US" sz="1400" b="1" dirty="0">
                <a:solidFill>
                  <a:srgbClr val="23B27F"/>
                </a:solidFill>
              </a:rPr>
              <a:t>ENGAGE</a:t>
            </a:r>
          </a:p>
          <a:p>
            <a:pPr>
              <a:lnSpc>
                <a:spcPct val="100000"/>
              </a:lnSpc>
              <a:spcBef>
                <a:spcPts val="0"/>
              </a:spcBef>
            </a:pPr>
            <a:r>
              <a:rPr lang="en-US" sz="1400" dirty="0"/>
              <a:t>Gather UGC; promote influencer content; coordinate shared content.</a:t>
            </a:r>
            <a:endParaRPr lang="en-US" sz="1400" b="1" dirty="0">
              <a:solidFill>
                <a:srgbClr val="23B27F"/>
              </a:solidFill>
            </a:endParaRPr>
          </a:p>
          <a:p>
            <a:pPr>
              <a:spcBef>
                <a:spcPts val="0"/>
              </a:spcBef>
            </a:pPr>
            <a:endParaRPr lang="en-US" sz="800" b="1" dirty="0">
              <a:solidFill>
                <a:srgbClr val="23B27F"/>
              </a:solidFill>
            </a:endParaRPr>
          </a:p>
          <a:p>
            <a:pPr>
              <a:spcBef>
                <a:spcPts val="0"/>
              </a:spcBef>
            </a:pPr>
            <a:r>
              <a:rPr lang="en-US" sz="1400" b="1" dirty="0">
                <a:solidFill>
                  <a:srgbClr val="23B27F"/>
                </a:solidFill>
              </a:rPr>
              <a:t>CHALLENGE</a:t>
            </a:r>
          </a:p>
          <a:p>
            <a:pPr>
              <a:lnSpc>
                <a:spcPct val="100000"/>
              </a:lnSpc>
              <a:spcBef>
                <a:spcPts val="0"/>
              </a:spcBef>
            </a:pPr>
            <a:r>
              <a:rPr lang="en-US" sz="1400" dirty="0"/>
              <a:t>Conduct contests and giveaways; surprise and delight; twitter chats/live campaigns.</a:t>
            </a:r>
            <a:endParaRPr lang="en-US" sz="1400" b="1" dirty="0"/>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Influencer programs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4294967295"/>
          </p:nvPr>
        </p:nvSpPr>
        <p:spPr>
          <a:xfrm>
            <a:off x="9212848" y="3135975"/>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Set up ads and target audiences in GDN; manage budget.</a:t>
            </a:r>
          </a:p>
          <a:p>
            <a:pPr>
              <a:spcBef>
                <a:spcPts val="0"/>
              </a:spcBef>
            </a:pPr>
            <a:endParaRPr lang="en-US" sz="800" b="1" dirty="0">
              <a:solidFill>
                <a:srgbClr val="23B27F"/>
              </a:solidFill>
            </a:endParaRPr>
          </a:p>
          <a:p>
            <a:pPr>
              <a:spcBef>
                <a:spcPts val="0"/>
              </a:spcBef>
            </a:pPr>
            <a:r>
              <a:rPr lang="en-US" sz="1400" b="1" dirty="0">
                <a:solidFill>
                  <a:srgbClr val="23B27F"/>
                </a:solidFill>
              </a:rPr>
              <a:t>OPTIMIZE</a:t>
            </a:r>
          </a:p>
          <a:p>
            <a:pPr>
              <a:lnSpc>
                <a:spcPct val="100000"/>
              </a:lnSpc>
              <a:spcBef>
                <a:spcPts val="0"/>
              </a:spcBef>
            </a:pPr>
            <a:r>
              <a:rPr lang="en-US" sz="1400" dirty="0"/>
              <a:t>Monitor campaign; make optimizations; provide strategic recommendations.</a:t>
            </a:r>
          </a:p>
          <a:p>
            <a:pPr>
              <a:spcBef>
                <a:spcPts val="0"/>
              </a:spcBef>
            </a:pPr>
            <a:endParaRPr lang="en-US" sz="800" b="1" dirty="0">
              <a:solidFill>
                <a:srgbClr val="23B27F"/>
              </a:solidFill>
            </a:endParaRPr>
          </a:p>
          <a:p>
            <a:pPr>
              <a:spcBef>
                <a:spcPts val="0"/>
              </a:spcBef>
            </a:pPr>
            <a:r>
              <a:rPr lang="en-US" sz="1400" b="1" dirty="0">
                <a:solidFill>
                  <a:srgbClr val="23B27F"/>
                </a:solidFill>
              </a:rPr>
              <a:t>OBSERVE</a:t>
            </a:r>
          </a:p>
          <a:p>
            <a:pPr>
              <a:lnSpc>
                <a:spcPct val="100000"/>
              </a:lnSpc>
              <a:spcBef>
                <a:spcPts val="0"/>
              </a:spcBef>
            </a:pPr>
            <a:r>
              <a:rPr lang="en-US" sz="1400" dirty="0"/>
              <a:t>Report on results in GDN and Google Analytics; provide insights and recommendations.</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6" name="Text Placeholder 9">
            <a:extLst>
              <a:ext uri="{FF2B5EF4-FFF2-40B4-BE49-F238E27FC236}">
                <a16:creationId xmlns:a16="http://schemas.microsoft.com/office/drawing/2014/main" id="{6F644581-2B29-3541-8AAA-78A6A3C4E6DC}"/>
              </a:ext>
            </a:extLst>
          </p:cNvPr>
          <p:cNvSpPr txBox="1">
            <a:spLocks/>
          </p:cNvSpPr>
          <p:nvPr/>
        </p:nvSpPr>
        <p:spPr>
          <a:xfrm>
            <a:off x="9212848" y="2177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Programmatic</a:t>
            </a:r>
          </a:p>
        </p:txBody>
      </p:sp>
      <p:cxnSp>
        <p:nvCxnSpPr>
          <p:cNvPr id="27" name="Straight Connector 26">
            <a:extLst>
              <a:ext uri="{FF2B5EF4-FFF2-40B4-BE49-F238E27FC236}">
                <a16:creationId xmlns:a16="http://schemas.microsoft.com/office/drawing/2014/main" id="{522D4FA6-3BF7-D843-A5E6-7F0CE7AFE3E1}"/>
              </a:ext>
            </a:extLst>
          </p:cNvPr>
          <p:cNvCxnSpPr>
            <a:cxnSpLocks/>
          </p:cNvCxnSpPr>
          <p:nvPr/>
        </p:nvCxnSpPr>
        <p:spPr>
          <a:xfrm>
            <a:off x="9212848" y="288024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11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BF11E-1E16-BA40-96AE-4CF0C1854178}"/>
              </a:ext>
            </a:extLst>
          </p:cNvPr>
          <p:cNvSpPr>
            <a:spLocks noGrp="1"/>
          </p:cNvSpPr>
          <p:nvPr>
            <p:ph type="body" idx="1"/>
          </p:nvPr>
        </p:nvSpPr>
        <p:spPr>
          <a:xfrm>
            <a:off x="587188" y="2884486"/>
            <a:ext cx="11017624" cy="1326704"/>
          </a:xfrm>
        </p:spPr>
        <p:txBody>
          <a:bodyPr/>
          <a:lstStyle/>
          <a:p>
            <a:r>
              <a:rPr lang="en-US" dirty="0"/>
              <a:t>Consider this</a:t>
            </a:r>
          </a:p>
        </p:txBody>
      </p:sp>
    </p:spTree>
    <p:extLst>
      <p:ext uri="{BB962C8B-B14F-4D97-AF65-F5344CB8AC3E}">
        <p14:creationId xmlns:p14="http://schemas.microsoft.com/office/powerpoint/2010/main" val="2421033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27510-DCC4-6342-9C6D-CB73B42D9996}"/>
              </a:ext>
            </a:extLst>
          </p:cNvPr>
          <p:cNvSpPr>
            <a:spLocks noGrp="1"/>
          </p:cNvSpPr>
          <p:nvPr>
            <p:ph type="body" sz="quarter" idx="10"/>
          </p:nvPr>
        </p:nvSpPr>
        <p:spPr>
          <a:xfrm>
            <a:off x="533400" y="3371291"/>
            <a:ext cx="4347693" cy="1981571"/>
          </a:xfrm>
        </p:spPr>
        <p:txBody>
          <a:bodyPr/>
          <a:lstStyle/>
          <a:p>
            <a:r>
              <a:rPr lang="en-US" sz="1600" dirty="0"/>
              <a:t>We measure the potential of every partnership we’re considering using our “five things” – as inspired by the late, great Ann Richards – and aim to answer yes to at least four out of our five.</a:t>
            </a:r>
          </a:p>
          <a:p>
            <a:r>
              <a:rPr lang="en-US" sz="1600" dirty="0">
                <a:hlinkClick r:id="rId3"/>
              </a:rPr>
              <a:t>You can read the full article from INK CEO Starr Baker HERE.  </a:t>
            </a:r>
            <a:endParaRPr lang="en-US" sz="1600" dirty="0"/>
          </a:p>
        </p:txBody>
      </p:sp>
      <p:sp>
        <p:nvSpPr>
          <p:cNvPr id="3" name="Title 2">
            <a:extLst>
              <a:ext uri="{FF2B5EF4-FFF2-40B4-BE49-F238E27FC236}">
                <a16:creationId xmlns:a16="http://schemas.microsoft.com/office/drawing/2014/main" id="{7B8B868D-0245-BC43-A3AB-6F3EC9011D14}"/>
              </a:ext>
            </a:extLst>
          </p:cNvPr>
          <p:cNvSpPr>
            <a:spLocks noGrp="1"/>
          </p:cNvSpPr>
          <p:nvPr>
            <p:ph type="title"/>
          </p:nvPr>
        </p:nvSpPr>
        <p:spPr/>
        <p:txBody>
          <a:bodyPr/>
          <a:lstStyle/>
          <a:p>
            <a:r>
              <a:rPr lang="en-US" dirty="0"/>
              <a:t>Choosing the right </a:t>
            </a:r>
            <a:br>
              <a:rPr lang="en-US" dirty="0"/>
            </a:br>
            <a:r>
              <a:rPr lang="en-US" dirty="0"/>
              <a:t>client partnerships</a:t>
            </a:r>
          </a:p>
        </p:txBody>
      </p:sp>
      <p:sp>
        <p:nvSpPr>
          <p:cNvPr id="5" name="Content Placeholder 6">
            <a:extLst>
              <a:ext uri="{FF2B5EF4-FFF2-40B4-BE49-F238E27FC236}">
                <a16:creationId xmlns:a16="http://schemas.microsoft.com/office/drawing/2014/main" id="{B1DA76DA-985E-9144-A24A-90AC42C00B58}"/>
              </a:ext>
            </a:extLst>
          </p:cNvPr>
          <p:cNvSpPr txBox="1">
            <a:spLocks/>
          </p:cNvSpPr>
          <p:nvPr/>
        </p:nvSpPr>
        <p:spPr>
          <a:xfrm>
            <a:off x="533400" y="980442"/>
            <a:ext cx="7400042" cy="240496"/>
          </a:xfrm>
          <a:prstGeom prst="rect">
            <a:avLst/>
          </a:prstGeom>
        </p:spPr>
        <p:txBody>
          <a:bodyPr lIns="0" tIns="0" rIns="0" bIns="0"/>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a:solidFill>
                  <a:schemeClr val="accent4"/>
                </a:solidFill>
              </a:rPr>
              <a:t>INK’S FIVE THINGS</a:t>
            </a:r>
            <a:endParaRPr lang="en-US" sz="1400" b="1" dirty="0">
              <a:solidFill>
                <a:schemeClr val="accent4"/>
              </a:solidFill>
            </a:endParaRPr>
          </a:p>
        </p:txBody>
      </p:sp>
      <p:sp>
        <p:nvSpPr>
          <p:cNvPr id="6" name="Rectangle 5">
            <a:extLst>
              <a:ext uri="{FF2B5EF4-FFF2-40B4-BE49-F238E27FC236}">
                <a16:creationId xmlns:a16="http://schemas.microsoft.com/office/drawing/2014/main" id="{CF163DB3-7C72-AD44-AE72-475D934E60A7}"/>
              </a:ext>
            </a:extLst>
          </p:cNvPr>
          <p:cNvSpPr/>
          <p:nvPr/>
        </p:nvSpPr>
        <p:spPr>
          <a:xfrm>
            <a:off x="6937880" y="374862"/>
            <a:ext cx="4720719" cy="1249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DECISION MAKER ACCESS?</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have access to someone with knowledge about the program, the industry, and business goals to discuss strategy and provide views on the desired future state of the business? </a:t>
            </a:r>
            <a:endParaRPr lang="en-US" dirty="0">
              <a:solidFill>
                <a:schemeClr val="bg1"/>
              </a:solidFill>
              <a:latin typeface="Brandon Grotesque" panose="020B0503020203060202" pitchFamily="34" charset="77"/>
            </a:endParaRPr>
          </a:p>
        </p:txBody>
      </p:sp>
      <p:sp>
        <p:nvSpPr>
          <p:cNvPr id="7" name="Rectangle 6">
            <a:extLst>
              <a:ext uri="{FF2B5EF4-FFF2-40B4-BE49-F238E27FC236}">
                <a16:creationId xmlns:a16="http://schemas.microsoft.com/office/drawing/2014/main" id="{1C722CFC-7F24-A54A-A469-EB02FD14B458}"/>
              </a:ext>
            </a:extLst>
          </p:cNvPr>
          <p:cNvSpPr/>
          <p:nvPr/>
        </p:nvSpPr>
        <p:spPr>
          <a:xfrm>
            <a:off x="6937881" y="1704214"/>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FIT OUR EXPERTISE?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use our decades of experience telling B2B, B2C,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and B2B2C technology stories? </a:t>
            </a:r>
          </a:p>
        </p:txBody>
      </p:sp>
      <p:sp>
        <p:nvSpPr>
          <p:cNvPr id="8" name="Rectangle 7">
            <a:extLst>
              <a:ext uri="{FF2B5EF4-FFF2-40B4-BE49-F238E27FC236}">
                <a16:creationId xmlns:a16="http://schemas.microsoft.com/office/drawing/2014/main" id="{5E4ADED8-8F60-8942-ACC0-BCEC4F0F749D}"/>
              </a:ext>
            </a:extLst>
          </p:cNvPr>
          <p:cNvSpPr/>
          <p:nvPr/>
        </p:nvSpPr>
        <p:spPr>
          <a:xfrm>
            <a:off x="6937881" y="2907683"/>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FINANCIALLY VIABLE?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there budget available to do the work we feel is needed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positively impact the program and company goals? </a:t>
            </a:r>
          </a:p>
        </p:txBody>
      </p:sp>
      <p:sp>
        <p:nvSpPr>
          <p:cNvPr id="9" name="Rectangle 8">
            <a:extLst>
              <a:ext uri="{FF2B5EF4-FFF2-40B4-BE49-F238E27FC236}">
                <a16:creationId xmlns:a16="http://schemas.microsoft.com/office/drawing/2014/main" id="{A05E555C-DA20-834B-A11F-03129079767A}"/>
              </a:ext>
            </a:extLst>
          </p:cNvPr>
          <p:cNvSpPr/>
          <p:nvPr/>
        </p:nvSpPr>
        <p:spPr>
          <a:xfrm>
            <a:off x="6937881" y="4111152"/>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PARTNERSHIP INVESTMENT?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 client willing to invest in planning, research, ongoing analysis, and collaboration to ensure program optimization to maximize value and adapt to change.</a:t>
            </a:r>
            <a:endParaRPr lang="en-US" dirty="0">
              <a:solidFill>
                <a:schemeClr val="bg1"/>
              </a:solidFill>
              <a:latin typeface="Brandon Grotesque" panose="020B0503020203060202" pitchFamily="34" charset="77"/>
            </a:endParaRPr>
          </a:p>
        </p:txBody>
      </p:sp>
      <p:sp>
        <p:nvSpPr>
          <p:cNvPr id="10" name="Rectangle 9">
            <a:extLst>
              <a:ext uri="{FF2B5EF4-FFF2-40B4-BE49-F238E27FC236}">
                <a16:creationId xmlns:a16="http://schemas.microsoft.com/office/drawing/2014/main" id="{8E1B8A58-5C2B-3B46-B90D-CC02D6535507}"/>
              </a:ext>
            </a:extLst>
          </p:cNvPr>
          <p:cNvSpPr/>
          <p:nvPr/>
        </p:nvSpPr>
        <p:spPr>
          <a:xfrm>
            <a:off x="6937879" y="5314620"/>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‘GOOD WORK’ ALIGNMENT?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make a positive impact for this client? Do they align with INK’s values? Do they commit to diversity and inclusion initiatives? </a:t>
            </a:r>
            <a:endParaRPr lang="en-US" sz="1400" dirty="0">
              <a:solidFill>
                <a:srgbClr val="FFFF00"/>
              </a:solidFill>
              <a:latin typeface="Brandon Grotesque" panose="020B0503020203060202" pitchFamily="34" charset="77"/>
            </a:endParaRPr>
          </a:p>
        </p:txBody>
      </p:sp>
      <p:cxnSp>
        <p:nvCxnSpPr>
          <p:cNvPr id="11" name="Straight Connector 10">
            <a:extLst>
              <a:ext uri="{FF2B5EF4-FFF2-40B4-BE49-F238E27FC236}">
                <a16:creationId xmlns:a16="http://schemas.microsoft.com/office/drawing/2014/main" id="{A8191C1A-CD92-2644-BCA4-49FA8B1201B0}"/>
              </a:ext>
            </a:extLst>
          </p:cNvPr>
          <p:cNvCxnSpPr>
            <a:cxnSpLocks/>
          </p:cNvCxnSpPr>
          <p:nvPr/>
        </p:nvCxnSpPr>
        <p:spPr>
          <a:xfrm>
            <a:off x="533400" y="3085043"/>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417345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C3A788-5DF2-0C46-9227-720043292F2C}"/>
              </a:ext>
            </a:extLst>
          </p:cNvPr>
          <p:cNvSpPr>
            <a:spLocks noGrp="1"/>
          </p:cNvSpPr>
          <p:nvPr>
            <p:ph type="sldNum" sz="quarter" idx="12"/>
          </p:nvPr>
        </p:nvSpPr>
        <p:spPr/>
        <p:txBody>
          <a:bodyPr/>
          <a:lstStyle/>
          <a:p>
            <a:fld id="{B15A4BD5-B51F-9048-892F-7599ACE81F82}" type="slidenum">
              <a:rPr lang="en-US" smtClean="0"/>
              <a:pPr/>
              <a:t>54</a:t>
            </a:fld>
            <a:endParaRPr lang="en-US" dirty="0"/>
          </a:p>
        </p:txBody>
      </p:sp>
      <p:sp>
        <p:nvSpPr>
          <p:cNvPr id="3" name="Footer Placeholder 2">
            <a:extLst>
              <a:ext uri="{FF2B5EF4-FFF2-40B4-BE49-F238E27FC236}">
                <a16:creationId xmlns:a16="http://schemas.microsoft.com/office/drawing/2014/main" id="{E92B76FC-D37F-7D46-95E9-F4B792ABB86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10EF60D-C562-4942-965A-1BDF88C684D6}"/>
              </a:ext>
            </a:extLst>
          </p:cNvPr>
          <p:cNvSpPr>
            <a:spLocks noGrp="1"/>
          </p:cNvSpPr>
          <p:nvPr>
            <p:ph type="title"/>
          </p:nvPr>
        </p:nvSpPr>
        <p:spPr>
          <a:xfrm>
            <a:off x="533399" y="400848"/>
            <a:ext cx="4716517" cy="1131782"/>
          </a:xfrm>
        </p:spPr>
        <p:txBody>
          <a:bodyPr/>
          <a:lstStyle/>
          <a:p>
            <a:r>
              <a:rPr lang="en-US" dirty="0"/>
              <a:t>THINGS you should LOOK </a:t>
            </a:r>
            <a:br>
              <a:rPr lang="en-US" dirty="0"/>
            </a:br>
            <a:r>
              <a:rPr lang="en-US" dirty="0"/>
              <a:t>FOR IN AN AGENCY PARTNER</a:t>
            </a:r>
          </a:p>
        </p:txBody>
      </p:sp>
      <p:sp>
        <p:nvSpPr>
          <p:cNvPr id="5" name="Content Placeholder 4">
            <a:extLst>
              <a:ext uri="{FF2B5EF4-FFF2-40B4-BE49-F238E27FC236}">
                <a16:creationId xmlns:a16="http://schemas.microsoft.com/office/drawing/2014/main" id="{66A3AB3D-9911-3A44-8253-358A25AAEC2D}"/>
              </a:ext>
            </a:extLst>
          </p:cNvPr>
          <p:cNvSpPr>
            <a:spLocks noGrp="1"/>
          </p:cNvSpPr>
          <p:nvPr>
            <p:ph sz="quarter" idx="13"/>
          </p:nvPr>
        </p:nvSpPr>
        <p:spPr/>
        <p:txBody>
          <a:bodyPr/>
          <a:lstStyle/>
          <a:p>
            <a:r>
              <a:rPr lang="en-US" dirty="0"/>
              <a:t>The agency team assigned to your business should have a mix of industry expertise, craft expertise, program management, and business leadership.</a:t>
            </a:r>
          </a:p>
          <a:p>
            <a:r>
              <a:rPr lang="en-US" dirty="0"/>
              <a:t>A quality team will include individual talents who come together to give your business their best ideas and attention.</a:t>
            </a:r>
          </a:p>
        </p:txBody>
      </p:sp>
      <p:sp>
        <p:nvSpPr>
          <p:cNvPr id="6" name="Text Placeholder 5">
            <a:extLst>
              <a:ext uri="{FF2B5EF4-FFF2-40B4-BE49-F238E27FC236}">
                <a16:creationId xmlns:a16="http://schemas.microsoft.com/office/drawing/2014/main" id="{0AD1AB8A-43B1-2642-8533-9F4DED1D80AE}"/>
              </a:ext>
            </a:extLst>
          </p:cNvPr>
          <p:cNvSpPr>
            <a:spLocks noGrp="1"/>
          </p:cNvSpPr>
          <p:nvPr>
            <p:ph type="body" sz="quarter" idx="17"/>
          </p:nvPr>
        </p:nvSpPr>
        <p:spPr/>
        <p:txBody>
          <a:bodyPr/>
          <a:lstStyle/>
          <a:p>
            <a:r>
              <a:rPr lang="en-US" dirty="0"/>
              <a:t>TEAM </a:t>
            </a:r>
            <a:br>
              <a:rPr lang="en-US" dirty="0"/>
            </a:br>
            <a:r>
              <a:rPr lang="en-US" dirty="0"/>
              <a:t>MAKEUP</a:t>
            </a:r>
          </a:p>
        </p:txBody>
      </p:sp>
      <p:sp>
        <p:nvSpPr>
          <p:cNvPr id="7" name="Text Placeholder 6">
            <a:extLst>
              <a:ext uri="{FF2B5EF4-FFF2-40B4-BE49-F238E27FC236}">
                <a16:creationId xmlns:a16="http://schemas.microsoft.com/office/drawing/2014/main" id="{953D7907-9EDD-0142-9352-4A208100B33C}"/>
              </a:ext>
            </a:extLst>
          </p:cNvPr>
          <p:cNvSpPr>
            <a:spLocks noGrp="1"/>
          </p:cNvSpPr>
          <p:nvPr>
            <p:ph type="body" idx="1"/>
          </p:nvPr>
        </p:nvSpPr>
        <p:spPr>
          <a:xfrm>
            <a:off x="5690195" y="400848"/>
            <a:ext cx="5107794" cy="1010473"/>
          </a:xfrm>
        </p:spPr>
        <p:txBody>
          <a:bodyPr/>
          <a:lstStyle/>
          <a:p>
            <a:r>
              <a:rPr lang="en-US" dirty="0"/>
              <a:t>First, be ready. Then, be willing to commit. </a:t>
            </a:r>
            <a:r>
              <a:rPr lang="en-US" dirty="0">
                <a:hlinkClick r:id="rId2"/>
              </a:rPr>
              <a:t>Read more about what you need to know when hiring a marketing agency HERE. </a:t>
            </a:r>
            <a:endParaRPr lang="en-US" dirty="0"/>
          </a:p>
        </p:txBody>
      </p:sp>
      <p:sp>
        <p:nvSpPr>
          <p:cNvPr id="8" name="Content Placeholder 7">
            <a:extLst>
              <a:ext uri="{FF2B5EF4-FFF2-40B4-BE49-F238E27FC236}">
                <a16:creationId xmlns:a16="http://schemas.microsoft.com/office/drawing/2014/main" id="{00328E23-E58D-F941-997F-0FFC60F14BD6}"/>
              </a:ext>
            </a:extLst>
          </p:cNvPr>
          <p:cNvSpPr>
            <a:spLocks noGrp="1"/>
          </p:cNvSpPr>
          <p:nvPr>
            <p:ph sz="quarter" idx="18"/>
          </p:nvPr>
        </p:nvSpPr>
        <p:spPr/>
        <p:txBody>
          <a:bodyPr/>
          <a:lstStyle/>
          <a:p>
            <a:r>
              <a:rPr lang="en-US" dirty="0"/>
              <a:t>You should be working with an agency that, after the initial planning phase, is giving </a:t>
            </a:r>
            <a:r>
              <a:rPr lang="en-US" i="1" dirty="0"/>
              <a:t>you</a:t>
            </a:r>
            <a:r>
              <a:rPr lang="en-US" dirty="0"/>
              <a:t> the guidance. </a:t>
            </a:r>
          </a:p>
          <a:p>
            <a:r>
              <a:rPr lang="en-US" dirty="0"/>
              <a:t>There is a time requirement from you to ensure a good agency partnership, but it should be spent on strategy approval, not driving the program. </a:t>
            </a:r>
          </a:p>
        </p:txBody>
      </p:sp>
      <p:sp>
        <p:nvSpPr>
          <p:cNvPr id="9" name="Text Placeholder 8">
            <a:extLst>
              <a:ext uri="{FF2B5EF4-FFF2-40B4-BE49-F238E27FC236}">
                <a16:creationId xmlns:a16="http://schemas.microsoft.com/office/drawing/2014/main" id="{A592C821-1313-5645-B308-97FCEB7591E9}"/>
              </a:ext>
            </a:extLst>
          </p:cNvPr>
          <p:cNvSpPr>
            <a:spLocks noGrp="1"/>
          </p:cNvSpPr>
          <p:nvPr>
            <p:ph type="body" sz="quarter" idx="19"/>
          </p:nvPr>
        </p:nvSpPr>
        <p:spPr/>
        <p:txBody>
          <a:bodyPr/>
          <a:lstStyle/>
          <a:p>
            <a:r>
              <a:rPr lang="en-US" dirty="0"/>
              <a:t>Guidance </a:t>
            </a:r>
            <a:br>
              <a:rPr lang="en-US" dirty="0"/>
            </a:br>
            <a:r>
              <a:rPr lang="en-US" dirty="0"/>
              <a:t>balance</a:t>
            </a:r>
          </a:p>
        </p:txBody>
      </p:sp>
      <p:sp>
        <p:nvSpPr>
          <p:cNvPr id="10" name="Content Placeholder 9">
            <a:extLst>
              <a:ext uri="{FF2B5EF4-FFF2-40B4-BE49-F238E27FC236}">
                <a16:creationId xmlns:a16="http://schemas.microsoft.com/office/drawing/2014/main" id="{EE68FBAB-759B-AD49-9F5D-10EAE722CBD0}"/>
              </a:ext>
            </a:extLst>
          </p:cNvPr>
          <p:cNvSpPr>
            <a:spLocks noGrp="1"/>
          </p:cNvSpPr>
          <p:nvPr>
            <p:ph sz="quarter" idx="20"/>
          </p:nvPr>
        </p:nvSpPr>
        <p:spPr/>
        <p:txBody>
          <a:bodyPr/>
          <a:lstStyle/>
          <a:p>
            <a:r>
              <a:rPr lang="en-US" dirty="0"/>
              <a:t>It isn’t necessarily about what you measure (it is always going to depend on the program, goals, objectives), but how your agency measures. </a:t>
            </a:r>
          </a:p>
          <a:p>
            <a:r>
              <a:rPr lang="en-US" dirty="0"/>
              <a:t>Your agency partner should have a process, not a one-size-fits-all template, and they should guide you on what KPIs you should track. </a:t>
            </a:r>
          </a:p>
        </p:txBody>
      </p:sp>
      <p:sp>
        <p:nvSpPr>
          <p:cNvPr id="11" name="Text Placeholder 10">
            <a:extLst>
              <a:ext uri="{FF2B5EF4-FFF2-40B4-BE49-F238E27FC236}">
                <a16:creationId xmlns:a16="http://schemas.microsoft.com/office/drawing/2014/main" id="{1EA36B96-5C07-B445-8F40-68548205A6C7}"/>
              </a:ext>
            </a:extLst>
          </p:cNvPr>
          <p:cNvSpPr>
            <a:spLocks noGrp="1"/>
          </p:cNvSpPr>
          <p:nvPr>
            <p:ph type="body" sz="quarter" idx="21"/>
          </p:nvPr>
        </p:nvSpPr>
        <p:spPr/>
        <p:txBody>
          <a:bodyPr/>
          <a:lstStyle/>
          <a:p>
            <a:r>
              <a:rPr lang="en-US" dirty="0"/>
              <a:t>Measurement</a:t>
            </a:r>
            <a:br>
              <a:rPr lang="en-US" dirty="0"/>
            </a:br>
            <a:r>
              <a:rPr lang="en-US" dirty="0"/>
              <a:t>capabilities</a:t>
            </a:r>
          </a:p>
        </p:txBody>
      </p:sp>
      <p:sp>
        <p:nvSpPr>
          <p:cNvPr id="12" name="Content Placeholder 11">
            <a:extLst>
              <a:ext uri="{FF2B5EF4-FFF2-40B4-BE49-F238E27FC236}">
                <a16:creationId xmlns:a16="http://schemas.microsoft.com/office/drawing/2014/main" id="{57566017-7601-C548-BE5A-2C43F2A34B36}"/>
              </a:ext>
            </a:extLst>
          </p:cNvPr>
          <p:cNvSpPr>
            <a:spLocks noGrp="1"/>
          </p:cNvSpPr>
          <p:nvPr>
            <p:ph sz="quarter" idx="22"/>
          </p:nvPr>
        </p:nvSpPr>
        <p:spPr/>
        <p:txBody>
          <a:bodyPr/>
          <a:lstStyle/>
          <a:p>
            <a:r>
              <a:rPr lang="en-US" dirty="0"/>
              <a:t>You hire an agency to take advantage of their expertise and the agency should not shy away from giving it.   </a:t>
            </a:r>
          </a:p>
          <a:p>
            <a:r>
              <a:rPr lang="en-US" dirty="0"/>
              <a:t>Your agency shouldn’t be “yes men,” but true partners that know your company goals, your strategy and speak up when the two don’t match. </a:t>
            </a:r>
          </a:p>
        </p:txBody>
      </p:sp>
      <p:sp>
        <p:nvSpPr>
          <p:cNvPr id="13" name="Text Placeholder 12">
            <a:extLst>
              <a:ext uri="{FF2B5EF4-FFF2-40B4-BE49-F238E27FC236}">
                <a16:creationId xmlns:a16="http://schemas.microsoft.com/office/drawing/2014/main" id="{1E75AB7E-61BB-4F4A-8A34-83FC9777A89A}"/>
              </a:ext>
            </a:extLst>
          </p:cNvPr>
          <p:cNvSpPr>
            <a:spLocks noGrp="1"/>
          </p:cNvSpPr>
          <p:nvPr>
            <p:ph type="body" sz="quarter" idx="23"/>
          </p:nvPr>
        </p:nvSpPr>
        <p:spPr/>
        <p:txBody>
          <a:bodyPr/>
          <a:lstStyle/>
          <a:p>
            <a:r>
              <a:rPr lang="en-US" dirty="0"/>
              <a:t>Opinionated </a:t>
            </a:r>
            <a:br>
              <a:rPr lang="en-US" dirty="0"/>
            </a:br>
            <a:r>
              <a:rPr lang="en-US" dirty="0"/>
              <a:t>Listeners</a:t>
            </a:r>
          </a:p>
          <a:p>
            <a:endParaRPr lang="en-US" dirty="0">
              <a:highlight>
                <a:srgbClr val="FFFF00"/>
              </a:highlight>
            </a:endParaRPr>
          </a:p>
        </p:txBody>
      </p:sp>
    </p:spTree>
    <p:extLst>
      <p:ext uri="{BB962C8B-B14F-4D97-AF65-F5344CB8AC3E}">
        <p14:creationId xmlns:p14="http://schemas.microsoft.com/office/powerpoint/2010/main" val="1992268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33601-1844-C04D-8E24-B8561931AD72}"/>
              </a:ext>
            </a:extLst>
          </p:cNvPr>
          <p:cNvSpPr>
            <a:spLocks noGrp="1"/>
          </p:cNvSpPr>
          <p:nvPr>
            <p:ph type="body" idx="1"/>
          </p:nvPr>
        </p:nvSpPr>
        <p:spPr/>
        <p:txBody>
          <a:bodyPr/>
          <a:lstStyle/>
          <a:p>
            <a:r>
              <a:rPr lang="en-US" dirty="0"/>
              <a:t>Relevant experience</a:t>
            </a:r>
          </a:p>
        </p:txBody>
      </p:sp>
    </p:spTree>
    <p:extLst>
      <p:ext uri="{BB962C8B-B14F-4D97-AF65-F5344CB8AC3E}">
        <p14:creationId xmlns:p14="http://schemas.microsoft.com/office/powerpoint/2010/main" val="9836454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56</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
        <p:nvSpPr>
          <p:cNvPr id="7" name="Rectangle 6">
            <a:extLst>
              <a:ext uri="{FF2B5EF4-FFF2-40B4-BE49-F238E27FC236}">
                <a16:creationId xmlns:a16="http://schemas.microsoft.com/office/drawing/2014/main" id="{94E2CB57-E724-EE4B-A005-1D66D74E03A5}"/>
              </a:ext>
            </a:extLst>
          </p:cNvPr>
          <p:cNvSpPr/>
          <p:nvPr/>
        </p:nvSpPr>
        <p:spPr>
          <a:xfrm>
            <a:off x="2510801" y="3037939"/>
            <a:ext cx="7089913" cy="2027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 do </a:t>
            </a:r>
            <a:r>
              <a:rPr lang="en-US" u="sng" dirty="0"/>
              <a:t>not</a:t>
            </a:r>
            <a:r>
              <a:rPr lang="en-US" dirty="0"/>
              <a:t> include this slide in your deck. Please follow the link above and pull in case studies relevant to your opp.</a:t>
            </a:r>
          </a:p>
        </p:txBody>
      </p:sp>
    </p:spTree>
    <p:extLst>
      <p:ext uri="{BB962C8B-B14F-4D97-AF65-F5344CB8AC3E}">
        <p14:creationId xmlns:p14="http://schemas.microsoft.com/office/powerpoint/2010/main" val="2814935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2864087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ADDITIONAL SLIDE OPTIONS</a:t>
            </a:r>
          </a:p>
        </p:txBody>
      </p:sp>
    </p:spTree>
    <p:extLst>
      <p:ext uri="{BB962C8B-B14F-4D97-AF65-F5344CB8AC3E}">
        <p14:creationId xmlns:p14="http://schemas.microsoft.com/office/powerpoint/2010/main" val="3040281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sz="4400" dirty="0"/>
              <a:t>Meet OUR</a:t>
            </a:r>
            <a:br>
              <a:rPr lang="en-US" sz="4400" dirty="0"/>
            </a:br>
            <a:r>
              <a:rPr lang="en-US" sz="4400"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567887" cy="4581011"/>
            <a:chOff x="8446045" y="1415255"/>
            <a:chExt cx="2567887"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554882"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SVP + Partner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lang="en-US" sz="1200" cap="none" dirty="0">
                  <a:solidFill>
                    <a:srgbClr val="2F2F2E"/>
                  </a:solidFill>
                  <a:latin typeface="Brandon Grotesque" panose="020B0503020203060202" pitchFamily="34" charset="77"/>
                </a:rPr>
                <a:t>15+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Problem-solver and client champion driving results and exceeding expectations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Speaker at CES, SXSW on social media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3"/>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345582" cy="4581784"/>
            <a:chOff x="5007472" y="1415255"/>
            <a:chExt cx="2345582"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757575"/>
                  </a:solidFill>
                  <a:latin typeface="Brandon Grotesque" panose="020B0503020203060202" pitchFamily="34" charset="77"/>
                </a:rPr>
                <a:t>CSO</a:t>
              </a: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20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Customer- and data-driven strategy for client and team alignment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 News Top Woman in PR</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4"/>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345582" cy="4581011"/>
            <a:chOff x="1564582" y="1415255"/>
            <a:chExt cx="2345582"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CEO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25+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Smart, </a:t>
              </a:r>
              <a:r>
                <a:rPr lang="en-US" sz="1200" cap="none" dirty="0">
                  <a:solidFill>
                    <a:srgbClr val="2F2F2E"/>
                  </a:solidFill>
                  <a:latin typeface="Brandon Grotesque" panose="020B0503020203060202" pitchFamily="34" charset="77"/>
                </a:rPr>
                <a:t>direct</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 </a:t>
              </a:r>
              <a:r>
                <a:rPr lang="en-US" sz="1200" cap="none" dirty="0">
                  <a:solidFill>
                    <a:srgbClr val="2F2F2E"/>
                  </a:solidFill>
                  <a:latin typeface="Brandon Grotesque" panose="020B0503020203060202" pitchFamily="34" charset="77"/>
                </a:rPr>
                <a:t>counsel for marketing leaders and C-Suite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PR </a:t>
              </a:r>
              <a:r>
                <a:rPr lang="en-US" sz="1200" cap="none" dirty="0">
                  <a:solidFill>
                    <a:srgbClr val="2F2F2E"/>
                  </a:solidFill>
                  <a:latin typeface="Brandon Grotesque" panose="020B0503020203060202" pitchFamily="34" charset="77"/>
                </a:rPr>
                <a:t>News Top Woman in PR</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5"/>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244788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69C82AD-0324-EF44-992F-7C6F755F57BD}"/>
              </a:ext>
            </a:extLst>
          </p:cNvPr>
          <p:cNvPicPr>
            <a:picLocks noChangeAspect="1"/>
          </p:cNvPicPr>
          <p:nvPr/>
        </p:nvPicPr>
        <p:blipFill>
          <a:blip r:embed="rId3"/>
          <a:stretch>
            <a:fillRect/>
          </a:stretch>
        </p:blipFill>
        <p:spPr>
          <a:xfrm>
            <a:off x="14193" y="1196834"/>
            <a:ext cx="12166600" cy="5080000"/>
          </a:xfrm>
          <a:prstGeom prst="rect">
            <a:avLst/>
          </a:prstGeom>
        </p:spPr>
      </p:pic>
      <p:sp>
        <p:nvSpPr>
          <p:cNvPr id="4" name="Slide Number Placeholder 3"/>
          <p:cNvSpPr>
            <a:spLocks noGrp="1"/>
          </p:cNvSpPr>
          <p:nvPr>
            <p:ph type="sldNum" sz="quarter" idx="12"/>
          </p:nvPr>
        </p:nvSpPr>
        <p:spPr/>
        <p:txBody>
          <a:bodyPr/>
          <a:lstStyle/>
          <a:p>
            <a:fld id="{B15A4BD5-B51F-9048-892F-7599ACE81F82}" type="slidenum">
              <a:rPr lang="en-US" smtClean="0"/>
              <a:pPr/>
              <a:t>61</a:t>
            </a:fld>
            <a:endParaRPr lang="en-US" dirty="0"/>
          </a:p>
        </p:txBody>
      </p:sp>
      <p:sp>
        <p:nvSpPr>
          <p:cNvPr id="5" name="Footer Placeholder 4"/>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t>WE LEAD GLOBALLY</a:t>
            </a:r>
            <a:br>
              <a:rPr lang="en-US" dirty="0"/>
            </a:br>
            <a:r>
              <a:rPr lang="en-US" dirty="0"/>
              <a:t>FROM YOUR BACKYARD</a:t>
            </a:r>
          </a:p>
        </p:txBody>
      </p:sp>
      <p:sp>
        <p:nvSpPr>
          <p:cNvPr id="25" name="Arc 24"/>
          <p:cNvSpPr/>
          <p:nvPr/>
        </p:nvSpPr>
        <p:spPr>
          <a:xfrm rot="17723415">
            <a:off x="1730284" y="1713057"/>
            <a:ext cx="5343547" cy="593904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p:cNvSpPr/>
          <p:nvPr/>
        </p:nvSpPr>
        <p:spPr>
          <a:xfrm rot="20329357">
            <a:off x="1701100" y="3205626"/>
            <a:ext cx="289734" cy="7374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p:cNvSpPr/>
          <p:nvPr/>
        </p:nvSpPr>
        <p:spPr>
          <a:xfrm rot="19524714">
            <a:off x="1316544" y="2935927"/>
            <a:ext cx="1988826" cy="24739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p:cNvSpPr/>
          <p:nvPr/>
        </p:nvSpPr>
        <p:spPr>
          <a:xfrm rot="20505281">
            <a:off x="1120848" y="3151746"/>
            <a:ext cx="2727760" cy="416591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p:cNvSpPr/>
          <p:nvPr/>
        </p:nvSpPr>
        <p:spPr>
          <a:xfrm rot="19288586">
            <a:off x="1223088" y="2164881"/>
            <a:ext cx="5790340" cy="68055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p:cNvSpPr/>
          <p:nvPr/>
        </p:nvSpPr>
        <p:spPr>
          <a:xfrm rot="18634259">
            <a:off x="1297504" y="1812517"/>
            <a:ext cx="5372364" cy="6283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p:cNvSpPr/>
          <p:nvPr/>
        </p:nvSpPr>
        <p:spPr>
          <a:xfrm rot="18387290">
            <a:off x="980194" y="2005785"/>
            <a:ext cx="6255015" cy="6255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p:cNvSpPr/>
          <p:nvPr/>
        </p:nvSpPr>
        <p:spPr>
          <a:xfrm rot="18387290">
            <a:off x="1364548" y="1879103"/>
            <a:ext cx="5626962" cy="623202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p:cNvSpPr/>
          <p:nvPr/>
        </p:nvSpPr>
        <p:spPr>
          <a:xfrm rot="18931637">
            <a:off x="-120013" y="1417271"/>
            <a:ext cx="11430783" cy="1134877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p:cNvSpPr/>
          <p:nvPr/>
        </p:nvSpPr>
        <p:spPr>
          <a:xfrm rot="19202674">
            <a:off x="399630" y="1607941"/>
            <a:ext cx="10952589" cy="112484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p:cNvSpPr/>
          <p:nvPr/>
        </p:nvSpPr>
        <p:spPr>
          <a:xfrm rot="19066592">
            <a:off x="-53569" y="1173736"/>
            <a:ext cx="12927191" cy="128173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p:cNvSpPr/>
          <p:nvPr/>
        </p:nvSpPr>
        <p:spPr>
          <a:xfrm rot="19457626">
            <a:off x="381266" y="1959675"/>
            <a:ext cx="9394916" cy="10085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p:cNvSpPr/>
          <p:nvPr/>
        </p:nvSpPr>
        <p:spPr>
          <a:xfrm rot="19894156">
            <a:off x="-1584683" y="2183363"/>
            <a:ext cx="13876101" cy="1345408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p:cNvSpPr/>
          <p:nvPr/>
        </p:nvSpPr>
        <p:spPr>
          <a:xfrm>
            <a:off x="1433448" y="2594683"/>
            <a:ext cx="846547" cy="8481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nvGrpSpPr>
          <p:cNvPr id="3" name="Group 2"/>
          <p:cNvGrpSpPr/>
          <p:nvPr/>
        </p:nvGrpSpPr>
        <p:grpSpPr>
          <a:xfrm>
            <a:off x="1874159" y="2149026"/>
            <a:ext cx="9621154" cy="3500191"/>
            <a:chOff x="1874159" y="2149026"/>
            <a:chExt cx="9621154" cy="3500191"/>
          </a:xfrm>
        </p:grpSpPr>
        <p:sp>
          <p:nvSpPr>
            <p:cNvPr id="10" name="Oval 9"/>
            <p:cNvSpPr/>
            <p:nvPr/>
          </p:nvSpPr>
          <p:spPr>
            <a:xfrm>
              <a:off x="11253134" y="5406571"/>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1" name="Oval 10"/>
            <p:cNvSpPr/>
            <p:nvPr/>
          </p:nvSpPr>
          <p:spPr>
            <a:xfrm>
              <a:off x="10984828" y="306796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2" name="Oval 11"/>
            <p:cNvSpPr/>
            <p:nvPr/>
          </p:nvSpPr>
          <p:spPr>
            <a:xfrm>
              <a:off x="9467672" y="288309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3" name="Oval 12"/>
            <p:cNvSpPr/>
            <p:nvPr/>
          </p:nvSpPr>
          <p:spPr>
            <a:xfrm>
              <a:off x="5558461" y="277038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4" name="Oval 13"/>
            <p:cNvSpPr/>
            <p:nvPr/>
          </p:nvSpPr>
          <p:spPr>
            <a:xfrm>
              <a:off x="9959706" y="3568693"/>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7" name="Oval 16"/>
            <p:cNvSpPr/>
            <p:nvPr/>
          </p:nvSpPr>
          <p:spPr>
            <a:xfrm>
              <a:off x="5385901" y="2149026"/>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8" name="Oval 17"/>
            <p:cNvSpPr/>
            <p:nvPr/>
          </p:nvSpPr>
          <p:spPr>
            <a:xfrm>
              <a:off x="6176662" y="358564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9" name="Oval 18"/>
            <p:cNvSpPr/>
            <p:nvPr/>
          </p:nvSpPr>
          <p:spPr>
            <a:xfrm>
              <a:off x="8751764" y="404806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0" name="Oval 19"/>
            <p:cNvSpPr/>
            <p:nvPr/>
          </p:nvSpPr>
          <p:spPr>
            <a:xfrm>
              <a:off x="3731652" y="470870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1" name="Oval 20"/>
            <p:cNvSpPr/>
            <p:nvPr/>
          </p:nvSpPr>
          <p:spPr>
            <a:xfrm>
              <a:off x="1874159" y="3476409"/>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2" name="Oval 21"/>
            <p:cNvSpPr/>
            <p:nvPr/>
          </p:nvSpPr>
          <p:spPr>
            <a:xfrm>
              <a:off x="3042558" y="355010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5" name="Oval 14"/>
            <p:cNvSpPr/>
            <p:nvPr/>
          </p:nvSpPr>
          <p:spPr>
            <a:xfrm>
              <a:off x="5709199" y="252769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6" name="Oval 15"/>
            <p:cNvSpPr/>
            <p:nvPr/>
          </p:nvSpPr>
          <p:spPr>
            <a:xfrm>
              <a:off x="5858957" y="250814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pic>
        <p:nvPicPr>
          <p:cNvPr id="37" name="Picture 36">
            <a:extLst>
              <a:ext uri="{FF2B5EF4-FFF2-40B4-BE49-F238E27FC236}">
                <a16:creationId xmlns:a16="http://schemas.microsoft.com/office/drawing/2014/main" id="{F814F93D-F38B-C346-8B03-14E58ED546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66659" y="2893619"/>
            <a:ext cx="591706" cy="269858"/>
          </a:xfrm>
          <a:prstGeom prst="rect">
            <a:avLst/>
          </a:prstGeom>
        </p:spPr>
      </p:pic>
      <p:sp>
        <p:nvSpPr>
          <p:cNvPr id="6" name="TextBox 5">
            <a:extLst>
              <a:ext uri="{FF2B5EF4-FFF2-40B4-BE49-F238E27FC236}">
                <a16:creationId xmlns:a16="http://schemas.microsoft.com/office/drawing/2014/main" id="{2B2D827D-6A42-F647-B892-5E7AAB601B4F}"/>
              </a:ext>
            </a:extLst>
          </p:cNvPr>
          <p:cNvSpPr txBox="1"/>
          <p:nvPr/>
        </p:nvSpPr>
        <p:spPr>
          <a:xfrm>
            <a:off x="551328" y="4158559"/>
            <a:ext cx="1973530" cy="1815882"/>
          </a:xfrm>
          <a:prstGeom prst="rect">
            <a:avLst/>
          </a:prstGeom>
          <a:noFill/>
        </p:spPr>
        <p:txBody>
          <a:bodyPr wrap="square" rtlCol="0">
            <a:spAutoFit/>
          </a:bodyPr>
          <a:lstStyle/>
          <a:p>
            <a:r>
              <a:rPr lang="en-US" sz="1600" dirty="0">
                <a:latin typeface="Brandon Grotesque" panose="020B0503020203060202" pitchFamily="34" charset="77"/>
              </a:rPr>
              <a:t>INK works as lead agency for many of its global clients. We can tap other agencies of similar experience and philosophy on your behalf. </a:t>
            </a:r>
          </a:p>
        </p:txBody>
      </p:sp>
    </p:spTree>
    <p:extLst>
      <p:ext uri="{BB962C8B-B14F-4D97-AF65-F5344CB8AC3E}">
        <p14:creationId xmlns:p14="http://schemas.microsoft.com/office/powerpoint/2010/main" val="490205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59640-A01B-B344-BF65-7163E595A3D1}"/>
              </a:ext>
            </a:extLst>
          </p:cNvPr>
          <p:cNvSpPr>
            <a:spLocks noGrp="1"/>
          </p:cNvSpPr>
          <p:nvPr>
            <p:ph type="sldNum" sz="quarter" idx="12"/>
          </p:nvPr>
        </p:nvSpPr>
        <p:spPr>
          <a:xfrm>
            <a:off x="1444732" y="6430577"/>
            <a:ext cx="1078769" cy="270892"/>
          </a:xfrm>
        </p:spPr>
        <p:txBody>
          <a:bodyPr anchor="ctr">
            <a:normAutofit/>
          </a:bodyPr>
          <a:lstStyle/>
          <a:p>
            <a:pPr>
              <a:spcAft>
                <a:spcPts val="600"/>
              </a:spcAft>
            </a:pPr>
            <a:fld id="{B15A4BD5-B51F-9048-892F-7599ACE81F82}" type="slidenum">
              <a:rPr lang="en-US" smtClean="0"/>
              <a:pPr>
                <a:spcAft>
                  <a:spcPts val="600"/>
                </a:spcAft>
              </a:pPr>
              <a:t>62</a:t>
            </a:fld>
            <a:endParaRPr lang="en-US"/>
          </a:p>
        </p:txBody>
      </p:sp>
      <p:sp>
        <p:nvSpPr>
          <p:cNvPr id="3" name="Footer Placeholder 2">
            <a:extLst>
              <a:ext uri="{FF2B5EF4-FFF2-40B4-BE49-F238E27FC236}">
                <a16:creationId xmlns:a16="http://schemas.microsoft.com/office/drawing/2014/main" id="{0E3D4BD8-AAEB-B049-886B-33E68C3F45AF}"/>
              </a:ext>
            </a:extLst>
          </p:cNvPr>
          <p:cNvSpPr>
            <a:spLocks noGrp="1"/>
          </p:cNvSpPr>
          <p:nvPr>
            <p:ph type="ftr" sz="quarter" idx="3"/>
          </p:nvPr>
        </p:nvSpPr>
        <p:spPr>
          <a:xfrm>
            <a:off x="518617" y="6380280"/>
            <a:ext cx="949965" cy="365125"/>
          </a:xfrm>
        </p:spPr>
        <p:txBody>
          <a:bodyPr anchor="ctr">
            <a:normAutofit/>
          </a:bodyPr>
          <a:lstStyle/>
          <a:p>
            <a:pPr>
              <a:spcAft>
                <a:spcPts val="600"/>
              </a:spcAft>
            </a:pPr>
            <a:r>
              <a:rPr lang="en-US"/>
              <a:t>INK-CO.COM  |</a:t>
            </a:r>
          </a:p>
        </p:txBody>
      </p:sp>
      <p:sp>
        <p:nvSpPr>
          <p:cNvPr id="22" name="Title 3">
            <a:extLst>
              <a:ext uri="{FF2B5EF4-FFF2-40B4-BE49-F238E27FC236}">
                <a16:creationId xmlns:a16="http://schemas.microsoft.com/office/drawing/2014/main" id="{62A7E871-412E-4CCB-B473-2FCDEC4C1B3D}"/>
              </a:ext>
            </a:extLst>
          </p:cNvPr>
          <p:cNvSpPr>
            <a:spLocks noGrp="1"/>
          </p:cNvSpPr>
          <p:nvPr>
            <p:ph type="title"/>
          </p:nvPr>
        </p:nvSpPr>
        <p:spPr>
          <a:xfrm>
            <a:off x="518617" y="365126"/>
            <a:ext cx="11191164" cy="849525"/>
          </a:xfrm>
        </p:spPr>
        <p:txBody>
          <a:bodyPr/>
          <a:lstStyle/>
          <a:p>
            <a:r>
              <a:rPr lang="en-US" dirty="0"/>
              <a:t>INK integrated communications</a:t>
            </a:r>
            <a:br>
              <a:rPr lang="en-US" dirty="0"/>
            </a:br>
            <a:r>
              <a:rPr lang="en-US" dirty="0"/>
              <a:t>program model</a:t>
            </a:r>
          </a:p>
        </p:txBody>
      </p:sp>
      <p:graphicFrame>
        <p:nvGraphicFramePr>
          <p:cNvPr id="6" name="Content Placeholder 5">
            <a:extLst>
              <a:ext uri="{FF2B5EF4-FFF2-40B4-BE49-F238E27FC236}">
                <a16:creationId xmlns:a16="http://schemas.microsoft.com/office/drawing/2014/main" id="{72BE5FAA-3A12-2B49-A3E6-C614CA35C4F3}"/>
              </a:ext>
            </a:extLst>
          </p:cNvPr>
          <p:cNvGraphicFramePr>
            <a:graphicFrameLocks noGrp="1"/>
          </p:cNvGraphicFramePr>
          <p:nvPr>
            <p:ph sz="half" idx="1"/>
          </p:nvPr>
        </p:nvGraphicFramePr>
        <p:xfrm>
          <a:off x="2380050" y="1523999"/>
          <a:ext cx="7431900" cy="4515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957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9FBB4E-C6C3-9B43-A675-28E82A3F925C}"/>
              </a:ext>
            </a:extLst>
          </p:cNvPr>
          <p:cNvSpPr>
            <a:spLocks noGrp="1"/>
          </p:cNvSpPr>
          <p:nvPr>
            <p:ph type="sldNum" sz="quarter" idx="12"/>
          </p:nvPr>
        </p:nvSpPr>
        <p:spPr/>
        <p:txBody>
          <a:bodyPr/>
          <a:lstStyle/>
          <a:p>
            <a:fld id="{B15A4BD5-B51F-9048-892F-7599ACE81F82}" type="slidenum">
              <a:rPr lang="en-US" smtClean="0"/>
              <a:pPr/>
              <a:t>63</a:t>
            </a:fld>
            <a:endParaRPr lang="en-US"/>
          </a:p>
        </p:txBody>
      </p:sp>
      <p:sp>
        <p:nvSpPr>
          <p:cNvPr id="3" name="Footer Placeholder 2">
            <a:extLst>
              <a:ext uri="{FF2B5EF4-FFF2-40B4-BE49-F238E27FC236}">
                <a16:creationId xmlns:a16="http://schemas.microsoft.com/office/drawing/2014/main" id="{24067442-8AA2-2741-9DD1-7C31FF8E04A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2D9277-B156-A141-8C70-F1A7B468C10A}"/>
              </a:ext>
            </a:extLst>
          </p:cNvPr>
          <p:cNvSpPr>
            <a:spLocks noGrp="1"/>
          </p:cNvSpPr>
          <p:nvPr>
            <p:ph type="title"/>
          </p:nvPr>
        </p:nvSpPr>
        <p:spPr/>
        <p:txBody>
          <a:bodyPr/>
          <a:lstStyle/>
          <a:p>
            <a:r>
              <a:rPr lang="en-US" cap="none" dirty="0"/>
              <a:t>HOW WE </a:t>
            </a:r>
            <a:br>
              <a:rPr lang="en-US" cap="none" dirty="0"/>
            </a:br>
            <a:r>
              <a:rPr lang="en-US" cap="none" dirty="0"/>
              <a:t>SHOW VALUE</a:t>
            </a:r>
            <a:endParaRPr lang="en-US" dirty="0"/>
          </a:p>
        </p:txBody>
      </p:sp>
      <p:graphicFrame>
        <p:nvGraphicFramePr>
          <p:cNvPr id="7" name="Content Placeholder 6">
            <a:extLst>
              <a:ext uri="{FF2B5EF4-FFF2-40B4-BE49-F238E27FC236}">
                <a16:creationId xmlns:a16="http://schemas.microsoft.com/office/drawing/2014/main" id="{93AC766B-CE31-C444-BA28-C276B97B9C55}"/>
              </a:ext>
            </a:extLst>
          </p:cNvPr>
          <p:cNvGraphicFramePr>
            <a:graphicFrameLocks noGrp="1"/>
          </p:cNvGraphicFramePr>
          <p:nvPr>
            <p:ph sz="half" idx="1"/>
          </p:nvPr>
        </p:nvGraphicFramePr>
        <p:xfrm>
          <a:off x="1722783" y="1530625"/>
          <a:ext cx="9973917" cy="4713021"/>
        </p:xfrm>
        <a:graphic>
          <a:graphicData uri="http://schemas.openxmlformats.org/drawingml/2006/table">
            <a:tbl>
              <a:tblPr firstRow="1" bandRow="1">
                <a:tableStyleId>{5C22544A-7EE6-4342-B048-85BDC9FD1C3A}</a:tableStyleId>
              </a:tblPr>
              <a:tblGrid>
                <a:gridCol w="1623391">
                  <a:extLst>
                    <a:ext uri="{9D8B030D-6E8A-4147-A177-3AD203B41FA5}">
                      <a16:colId xmlns:a16="http://schemas.microsoft.com/office/drawing/2014/main" val="2869236381"/>
                    </a:ext>
                  </a:extLst>
                </a:gridCol>
                <a:gridCol w="4618383">
                  <a:extLst>
                    <a:ext uri="{9D8B030D-6E8A-4147-A177-3AD203B41FA5}">
                      <a16:colId xmlns:a16="http://schemas.microsoft.com/office/drawing/2014/main" val="2841781146"/>
                    </a:ext>
                  </a:extLst>
                </a:gridCol>
                <a:gridCol w="3732143">
                  <a:extLst>
                    <a:ext uri="{9D8B030D-6E8A-4147-A177-3AD203B41FA5}">
                      <a16:colId xmlns:a16="http://schemas.microsoft.com/office/drawing/2014/main" val="3990262414"/>
                    </a:ext>
                  </a:extLst>
                </a:gridCol>
              </a:tblGrid>
              <a:tr h="370840">
                <a:tc>
                  <a:txBody>
                    <a:bodyPr/>
                    <a:lstStyle/>
                    <a:p>
                      <a:pPr algn="l"/>
                      <a:endParaRPr lang="en-US" sz="1100" dirty="0">
                        <a:solidFill>
                          <a:schemeClr val="tx1"/>
                        </a:solidFill>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Objectives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Key Results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324875"/>
                  </a:ext>
                </a:extLst>
              </a:tr>
              <a:tr h="1600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23B27F"/>
                          </a:solidFill>
                          <a:latin typeface="Brandon Grotesque" panose="020B0503020203060202" pitchFamily="34" charset="77"/>
                        </a:rPr>
                        <a:t>Create awareness and drive demand of </a:t>
                      </a:r>
                      <a:r>
                        <a:rPr lang="en-US" sz="1100" b="1" dirty="0" err="1">
                          <a:solidFill>
                            <a:srgbClr val="23B27F"/>
                          </a:solidFill>
                          <a:latin typeface="Brandon Grotesque" panose="020B0503020203060202" pitchFamily="34" charset="77"/>
                        </a:rPr>
                        <a:t>Benefitplace</a:t>
                      </a:r>
                      <a:r>
                        <a:rPr lang="en-US" sz="1100" b="1" dirty="0">
                          <a:solidFill>
                            <a:srgbClr val="23B27F"/>
                          </a:solidFill>
                          <a:latin typeface="Brandon Grotesque" panose="020B0503020203060202" pitchFamily="34" charset="77"/>
                        </a:rPr>
                        <a:t> </a:t>
                      </a:r>
                      <a:r>
                        <a:rPr lang="en-US" sz="1100" b="0" dirty="0">
                          <a:solidFill>
                            <a:schemeClr val="tx1"/>
                          </a:solidFill>
                          <a:latin typeface="Brandon Grotesque" panose="020B0503020203060202" pitchFamily="34" charset="77"/>
                        </a:rPr>
                        <a:t>among large employers, state officials and consumers to drive new customers and users and activate a new direct-to-consumer value proposition.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4"/>
                          </a:solidFill>
                          <a:latin typeface="Brandon Grotesque" panose="020B0503020203060202" pitchFamily="34" charset="77"/>
                        </a:rPr>
                        <a:t>Increase thought leadership for </a:t>
                      </a:r>
                      <a:r>
                        <a:rPr lang="en-US" sz="1100" b="1" dirty="0" err="1">
                          <a:solidFill>
                            <a:schemeClr val="accent4"/>
                          </a:solidFill>
                          <a:latin typeface="Brandon Grotesque" panose="020B0503020203060202" pitchFamily="34" charset="77"/>
                        </a:rPr>
                        <a:t>Benefitfocus</a:t>
                      </a:r>
                      <a:r>
                        <a:rPr lang="en-US" sz="1100" b="1" dirty="0">
                          <a:solidFill>
                            <a:schemeClr val="accent4"/>
                          </a:solidFill>
                          <a:latin typeface="Brandon Grotesque" panose="020B0503020203060202" pitchFamily="34" charset="77"/>
                        </a:rPr>
                        <a:t> as a leading source of data and insights </a:t>
                      </a:r>
                      <a:r>
                        <a:rPr lang="en-US" sz="1100" b="0" dirty="0">
                          <a:solidFill>
                            <a:schemeClr val="tx1"/>
                          </a:solidFill>
                          <a:latin typeface="Brandon Grotesque" panose="020B0503020203060202" pitchFamily="34" charset="77"/>
                        </a:rPr>
                        <a:t>on the evolution of benefits and the workplace, exposing a mainstream business audience to the power and scale of your data and ecosystem.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defTabSz="488950">
                        <a:lnSpc>
                          <a:spcPct val="90000"/>
                        </a:lnSpc>
                        <a:spcBef>
                          <a:spcPct val="0"/>
                        </a:spcBef>
                        <a:spcAft>
                          <a:spcPct val="35000"/>
                        </a:spcAft>
                      </a:pPr>
                      <a:r>
                        <a:rPr lang="en-US" sz="1100" b="1" dirty="0">
                          <a:solidFill>
                            <a:schemeClr val="accent4"/>
                          </a:solidFill>
                          <a:latin typeface="Brandon Grotesque" charset="0"/>
                        </a:rPr>
                        <a:t># of secured coverage articles </a:t>
                      </a:r>
                      <a:r>
                        <a:rPr lang="en-US" sz="1100" dirty="0">
                          <a:latin typeface="Brandon Grotesque" charset="0"/>
                          <a:ea typeface="Brandon Grotesque" charset="0"/>
                          <a:cs typeface="Brandon Grotesque" charset="0"/>
                        </a:rPr>
                        <a:t>in target business, </a:t>
                      </a:r>
                      <a:br>
                        <a:rPr lang="en-US" sz="1100" dirty="0">
                          <a:latin typeface="Brandon Grotesque" charset="0"/>
                          <a:ea typeface="Brandon Grotesque" charset="0"/>
                          <a:cs typeface="Brandon Grotesque" charset="0"/>
                        </a:rPr>
                      </a:br>
                      <a:r>
                        <a:rPr lang="en-US" sz="1100" dirty="0">
                          <a:latin typeface="Brandon Grotesque" charset="0"/>
                          <a:ea typeface="Brandon Grotesque" charset="0"/>
                          <a:cs typeface="Brandon Grotesque" charset="0"/>
                        </a:rPr>
                        <a:t>consumer or trade media publications</a:t>
                      </a:r>
                    </a:p>
                    <a:p>
                      <a:pPr lvl="0" algn="l" defTabSz="488950">
                        <a:lnSpc>
                          <a:spcPct val="90000"/>
                        </a:lnSpc>
                        <a:spcBef>
                          <a:spcPct val="0"/>
                        </a:spcBef>
                        <a:spcAft>
                          <a:spcPct val="35000"/>
                        </a:spcAft>
                      </a:pPr>
                      <a:r>
                        <a:rPr lang="en-US" sz="1100" b="1" dirty="0">
                          <a:solidFill>
                            <a:schemeClr val="accent4"/>
                          </a:solidFill>
                          <a:latin typeface="Brandon Grotesque" charset="0"/>
                        </a:rPr>
                        <a:t>% message pull through </a:t>
                      </a:r>
                      <a:r>
                        <a:rPr lang="en-US" sz="1100" dirty="0">
                          <a:latin typeface="Brandon Grotesque" charset="0"/>
                          <a:ea typeface="Brandon Grotesque" charset="0"/>
                          <a:cs typeface="Brandon Grotesque" charset="0"/>
                        </a:rPr>
                        <a:t>in earned media coverage</a:t>
                      </a:r>
                    </a:p>
                    <a:p>
                      <a:pPr lvl="0" algn="l" defTabSz="488950">
                        <a:lnSpc>
                          <a:spcPct val="90000"/>
                        </a:lnSpc>
                        <a:spcBef>
                          <a:spcPct val="0"/>
                        </a:spcBef>
                        <a:spcAft>
                          <a:spcPct val="35000"/>
                        </a:spcAft>
                      </a:pPr>
                      <a:r>
                        <a:rPr lang="en-US" sz="1100" b="1" dirty="0">
                          <a:solidFill>
                            <a:schemeClr val="accent4"/>
                          </a:solidFill>
                          <a:latin typeface="Brandon Grotesque" charset="0"/>
                        </a:rPr>
                        <a:t>% awareness </a:t>
                      </a:r>
                      <a:r>
                        <a:rPr lang="en-US" sz="1100" dirty="0">
                          <a:latin typeface="Brandon Grotesque" charset="0"/>
                          <a:ea typeface="Brandon Grotesque" charset="0"/>
                          <a:cs typeface="Brandon Grotesque" charset="0"/>
                        </a:rPr>
                        <a:t>from Brand Awareness Survey </a:t>
                      </a:r>
                      <a:br>
                        <a:rPr lang="en-US" sz="1100" dirty="0">
                          <a:latin typeface="Brandon Grotesque" charset="0"/>
                          <a:ea typeface="Brandon Grotesque" charset="0"/>
                          <a:cs typeface="Brandon Grotesque" charset="0"/>
                        </a:rPr>
                      </a:br>
                      <a:r>
                        <a:rPr lang="en-US" sz="1100" i="1" dirty="0">
                          <a:latin typeface="Brandon Grotesque" charset="0"/>
                          <a:ea typeface="Brandon Grotesque" charset="0"/>
                          <a:cs typeface="Brandon Grotesque" charset="0"/>
                        </a:rPr>
                        <a:t>(to serve as baseline/benchmark)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014309"/>
                  </a:ext>
                </a:extLst>
              </a:tr>
              <a:tr h="700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3">
                              <a:lumMod val="75000"/>
                            </a:schemeClr>
                          </a:solidFill>
                          <a:latin typeface="Brandon Grotesque" panose="020B0503020203060202" pitchFamily="34" charset="77"/>
                          <a:ea typeface="Brandon Grotesque" charset="0"/>
                          <a:cs typeface="Brandon Grotesque" charset="0"/>
                        </a:rPr>
                        <a:t>Educate the ecosystem </a:t>
                      </a:r>
                      <a:r>
                        <a:rPr lang="en-US" sz="1100" dirty="0">
                          <a:latin typeface="Brandon Grotesque" panose="020B0503020203060202" pitchFamily="34" charset="77"/>
                          <a:ea typeface="Brandon Grotesque" charset="0"/>
                          <a:cs typeface="Brandon Grotesque" charset="0"/>
                        </a:rPr>
                        <a:t>(employers, brokers, suppliers and consumers) on how people use benefits and how we can better serve them.</a:t>
                      </a: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accent3">
                              <a:lumMod val="75000"/>
                            </a:schemeClr>
                          </a:solidFill>
                          <a:latin typeface="Brandon Grotesque" charset="0"/>
                        </a:rPr>
                        <a:t># of likes, engagements </a:t>
                      </a:r>
                      <a:r>
                        <a:rPr lang="en-US" sz="1100" dirty="0">
                          <a:latin typeface="Brandon Grotesque" charset="0"/>
                        </a:rPr>
                        <a:t>or</a:t>
                      </a:r>
                      <a:r>
                        <a:rPr lang="en-US" sz="1100" b="1" dirty="0">
                          <a:solidFill>
                            <a:schemeClr val="accent3">
                              <a:lumMod val="75000"/>
                            </a:schemeClr>
                          </a:solidFill>
                          <a:latin typeface="Brandon Grotesque" charset="0"/>
                        </a:rPr>
                        <a:t> link clicks </a:t>
                      </a:r>
                      <a:r>
                        <a:rPr lang="en-US" sz="1100" dirty="0">
                          <a:latin typeface="Brandon Grotesque" charset="0"/>
                        </a:rPr>
                        <a:t>on social media posts</a:t>
                      </a:r>
                    </a:p>
                    <a:p>
                      <a:pPr lvl="0" algn="l">
                        <a:lnSpc>
                          <a:spcPct val="90000"/>
                        </a:lnSpc>
                        <a:spcAft>
                          <a:spcPts val="588"/>
                        </a:spcAft>
                      </a:pPr>
                      <a:r>
                        <a:rPr lang="en-US" sz="1100" b="1" dirty="0">
                          <a:solidFill>
                            <a:schemeClr val="accent3">
                              <a:lumMod val="75000"/>
                            </a:schemeClr>
                          </a:solidFill>
                          <a:latin typeface="Brandon Grotesque" charset="0"/>
                        </a:rPr>
                        <a:t># of page views </a:t>
                      </a:r>
                      <a:r>
                        <a:rPr lang="en-US" sz="1100" dirty="0">
                          <a:latin typeface="Brandon Grotesque" charset="0"/>
                        </a:rPr>
                        <a:t>or </a:t>
                      </a:r>
                      <a:r>
                        <a:rPr lang="en-US" sz="1100" b="1" dirty="0">
                          <a:solidFill>
                            <a:schemeClr val="accent3">
                              <a:lumMod val="75000"/>
                            </a:schemeClr>
                          </a:solidFill>
                          <a:latin typeface="Brandon Grotesque" charset="0"/>
                        </a:rPr>
                        <a:t>increased session duration </a:t>
                      </a:r>
                      <a:r>
                        <a:rPr lang="en-US" sz="1100" dirty="0">
                          <a:latin typeface="Brandon Grotesque" charset="0"/>
                        </a:rPr>
                        <a:t>for blog content</a:t>
                      </a:r>
                    </a:p>
                    <a:p>
                      <a:pPr lvl="0" algn="l">
                        <a:lnSpc>
                          <a:spcPct val="90000"/>
                        </a:lnSpc>
                        <a:spcAft>
                          <a:spcPts val="588"/>
                        </a:spcAft>
                      </a:pPr>
                      <a:r>
                        <a:rPr lang="en-US" sz="1100" b="1" dirty="0">
                          <a:solidFill>
                            <a:schemeClr val="accent3">
                              <a:lumMod val="75000"/>
                            </a:schemeClr>
                          </a:solidFill>
                          <a:latin typeface="Brandon Grotesque" charset="0"/>
                        </a:rPr>
                        <a:t># of participants </a:t>
                      </a:r>
                      <a:r>
                        <a:rPr lang="en-US" sz="1100" dirty="0">
                          <a:latin typeface="Brandon Grotesque" charset="0"/>
                        </a:rPr>
                        <a:t>on Digital Summits or hosted webinars  </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989064"/>
                  </a:ext>
                </a:extLst>
              </a:tr>
              <a:tr h="886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2">
                              <a:lumMod val="60000"/>
                              <a:lumOff val="40000"/>
                            </a:schemeClr>
                          </a:solidFill>
                          <a:latin typeface="Brandon Grotesque" panose="020B0503020203060202" pitchFamily="34" charset="77"/>
                        </a:rPr>
                        <a:t>Become a trusted resource on the needs of Americans </a:t>
                      </a:r>
                      <a:r>
                        <a:rPr lang="en-US" sz="1100" dirty="0">
                          <a:latin typeface="Brandon Grotesque" panose="020B0503020203060202" pitchFamily="34" charset="77"/>
                        </a:rPr>
                        <a:t>when it comes to all types of benefits, not just health.</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tx2">
                              <a:lumMod val="60000"/>
                              <a:lumOff val="40000"/>
                            </a:schemeClr>
                          </a:solidFill>
                          <a:latin typeface="Brandon Grotesque" charset="0"/>
                        </a:rPr>
                        <a:t>Amount of contact info captured and views </a:t>
                      </a:r>
                      <a:r>
                        <a:rPr lang="en-US" sz="1100" dirty="0">
                          <a:latin typeface="Brandon Grotesque" charset="0"/>
                        </a:rPr>
                        <a:t>through gated content and Insight Briefs</a:t>
                      </a:r>
                    </a:p>
                    <a:p>
                      <a:pPr lvl="0" algn="l">
                        <a:lnSpc>
                          <a:spcPct val="90000"/>
                        </a:lnSpc>
                        <a:spcAft>
                          <a:spcPts val="588"/>
                        </a:spcAft>
                      </a:pPr>
                      <a:r>
                        <a:rPr lang="en-US" sz="1100" b="1" dirty="0">
                          <a:solidFill>
                            <a:schemeClr val="tx2">
                              <a:lumMod val="60000"/>
                              <a:lumOff val="40000"/>
                            </a:schemeClr>
                          </a:solidFill>
                          <a:latin typeface="Brandon Grotesque" charset="0"/>
                        </a:rPr>
                        <a:t>Inbound media interview requests </a:t>
                      </a:r>
                      <a:r>
                        <a:rPr lang="en-US" sz="1100" dirty="0">
                          <a:latin typeface="Brandon Grotesque" charset="0"/>
                        </a:rPr>
                        <a:t>for </a:t>
                      </a:r>
                      <a:r>
                        <a:rPr lang="en-US" sz="1100" dirty="0" err="1">
                          <a:latin typeface="Brandon Grotesque" charset="0"/>
                        </a:rPr>
                        <a:t>Benefitfocus</a:t>
                      </a:r>
                      <a:r>
                        <a:rPr lang="en-US" sz="1100" dirty="0">
                          <a:latin typeface="Brandon Grotesque" charset="0"/>
                        </a:rPr>
                        <a:t> </a:t>
                      </a:r>
                      <a:br>
                        <a:rPr lang="en-US" sz="1100" dirty="0">
                          <a:latin typeface="Brandon Grotesque" charset="0"/>
                        </a:rPr>
                      </a:br>
                      <a:r>
                        <a:rPr lang="en-US" sz="1100" dirty="0">
                          <a:latin typeface="Brandon Grotesque" charset="0"/>
                        </a:rPr>
                        <a:t>thought leadership or data</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181389"/>
                  </a:ext>
                </a:extLst>
              </a:tr>
              <a:tr h="775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Increase and convert leads from ecosystem </a:t>
                      </a:r>
                      <a:r>
                        <a:rPr lang="en-US" sz="1100" b="0" dirty="0">
                          <a:solidFill>
                            <a:schemeClr val="tx1"/>
                          </a:solidFill>
                          <a:latin typeface="Brandon Grotesque" charset="0"/>
                        </a:rPr>
                        <a:t>including large employers, brokers, suppliers, and consumers. </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increase in lead captures in X priority markets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broker referrals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users on platform</a:t>
                      </a:r>
                      <a:endParaRPr lang="en-US" sz="1100" dirty="0">
                        <a:latin typeface="Brandon Grotesque"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lang="en-US" sz="1100" dirty="0">
                        <a:latin typeface="Brandon Grotesque" charset="0"/>
                      </a:endParaRPr>
                    </a:p>
                    <a:p>
                      <a:pPr lvl="0" algn="l">
                        <a:lnSpc>
                          <a:spcPct val="90000"/>
                        </a:lnSpc>
                        <a:spcAft>
                          <a:spcPts val="588"/>
                        </a:spcAft>
                      </a:pPr>
                      <a:endParaRPr lang="en-US" sz="1100" dirty="0">
                        <a:latin typeface="Brandon Grotesque" charset="0"/>
                      </a:endParaRP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882807"/>
                  </a:ext>
                </a:extLst>
              </a:tr>
            </a:tbl>
          </a:graphicData>
        </a:graphic>
      </p:graphicFrame>
      <p:graphicFrame>
        <p:nvGraphicFramePr>
          <p:cNvPr id="6" name="Content Placeholder 5">
            <a:extLst>
              <a:ext uri="{FF2B5EF4-FFF2-40B4-BE49-F238E27FC236}">
                <a16:creationId xmlns:a16="http://schemas.microsoft.com/office/drawing/2014/main" id="{FC892598-19B3-154B-82D0-C10EACC23EB4}"/>
              </a:ext>
            </a:extLst>
          </p:cNvPr>
          <p:cNvGraphicFramePr>
            <a:graphicFrameLocks/>
          </p:cNvGraphicFramePr>
          <p:nvPr/>
        </p:nvGraphicFramePr>
        <p:xfrm>
          <a:off x="495300" y="1577009"/>
          <a:ext cx="2744857"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557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490C3BF-8824-AF40-8B90-61F655ABF997}"/>
              </a:ext>
            </a:extLst>
          </p:cNvPr>
          <p:cNvSpPr/>
          <p:nvPr/>
        </p:nvSpPr>
        <p:spPr>
          <a:xfrm>
            <a:off x="7793211" y="2743918"/>
            <a:ext cx="975689" cy="26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202A9C4-7761-284C-A5D2-6DD8B7A99A0D}"/>
              </a:ext>
            </a:extLst>
          </p:cNvPr>
          <p:cNvSpPr/>
          <p:nvPr/>
        </p:nvSpPr>
        <p:spPr>
          <a:xfrm>
            <a:off x="4030885" y="2781244"/>
            <a:ext cx="975689" cy="26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64</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a:xfrm>
            <a:off x="533400" y="663727"/>
            <a:ext cx="4366846" cy="1131782"/>
          </a:xfrm>
        </p:spPr>
        <p:txBody>
          <a:bodyPr/>
          <a:lstStyle/>
          <a:p>
            <a:r>
              <a:rPr lang="en-US" dirty="0"/>
              <a:t>Automated vehicles</a:t>
            </a:r>
            <a:br>
              <a:rPr lang="en-US" dirty="0"/>
            </a:br>
            <a:r>
              <a:rPr lang="en-US" dirty="0"/>
              <a:t>tech innovation story</a:t>
            </a:r>
            <a:br>
              <a:rPr lang="en-US" dirty="0"/>
            </a:br>
            <a:endParaRPr lang="en-US" dirty="0"/>
          </a:p>
        </p:txBody>
      </p:sp>
      <p:sp>
        <p:nvSpPr>
          <p:cNvPr id="20" name="Text Placeholder 19">
            <a:extLst>
              <a:ext uri="{FF2B5EF4-FFF2-40B4-BE49-F238E27FC236}">
                <a16:creationId xmlns:a16="http://schemas.microsoft.com/office/drawing/2014/main" id="{E2AF777F-12D5-0442-8EDE-E021E629CEF2}"/>
              </a:ext>
            </a:extLst>
          </p:cNvPr>
          <p:cNvSpPr>
            <a:spLocks noGrp="1"/>
          </p:cNvSpPr>
          <p:nvPr>
            <p:ph type="body" sz="quarter" idx="17"/>
          </p:nvPr>
        </p:nvSpPr>
        <p:spPr/>
        <p:txBody>
          <a:bodyPr/>
          <a:lstStyle/>
          <a:p>
            <a:r>
              <a:rPr lang="en-US" dirty="0"/>
              <a:t>The</a:t>
            </a:r>
            <a:br>
              <a:rPr lang="en-US" dirty="0"/>
            </a:br>
            <a:r>
              <a:rPr lang="en-US" dirty="0"/>
              <a:t>angle</a:t>
            </a:r>
          </a:p>
        </p:txBody>
      </p:sp>
      <p:sp>
        <p:nvSpPr>
          <p:cNvPr id="21" name="Rectangle 20">
            <a:extLst>
              <a:ext uri="{FF2B5EF4-FFF2-40B4-BE49-F238E27FC236}">
                <a16:creationId xmlns:a16="http://schemas.microsoft.com/office/drawing/2014/main" id="{DABCF9E4-640A-7E43-969D-02F7CFFFB7E7}"/>
              </a:ext>
            </a:extLst>
          </p:cNvPr>
          <p:cNvSpPr/>
          <p:nvPr/>
        </p:nvSpPr>
        <p:spPr>
          <a:xfrm>
            <a:off x="7503296" y="5358531"/>
            <a:ext cx="1756452" cy="692497"/>
          </a:xfrm>
          <a:prstGeom prst="rect">
            <a:avLst/>
          </a:prstGeom>
        </p:spPr>
        <p:txBody>
          <a:bodyPr wrap="square" lIns="0" tIns="0" rIns="0" bIns="0">
            <a:spAutoFit/>
          </a:bodyPr>
          <a:lstStyle/>
          <a:p>
            <a:r>
              <a:rPr lang="en-US" sz="900" b="1" i="1" dirty="0">
                <a:latin typeface="Brandon Grotesque" panose="020B0503020203060202" pitchFamily="34" charset="77"/>
              </a:rPr>
              <a:t>Angle: </a:t>
            </a:r>
            <a:r>
              <a:rPr lang="en-US" sz="900" i="1" dirty="0">
                <a:latin typeface="Brandon Grotesque" panose="020B0503020203060202" pitchFamily="34" charset="77"/>
              </a:rPr>
              <a:t>How testing technology cut development time for innovative trailer</a:t>
            </a:r>
          </a:p>
          <a:p>
            <a:r>
              <a:rPr lang="en-US" sz="900" b="1" i="1" dirty="0">
                <a:latin typeface="Brandon Grotesque" panose="020B0503020203060202" pitchFamily="34" charset="77"/>
              </a:rPr>
              <a:t>Pitch type: </a:t>
            </a:r>
            <a:r>
              <a:rPr lang="en-US" sz="900" i="1" dirty="0">
                <a:latin typeface="Brandon Grotesque" panose="020B0503020203060202" pitchFamily="34" charset="77"/>
              </a:rPr>
              <a:t>Proactive customer story</a:t>
            </a:r>
          </a:p>
          <a:p>
            <a:r>
              <a:rPr lang="en-US" sz="900" b="1" i="1" dirty="0">
                <a:latin typeface="Brandon Grotesque" panose="020B0503020203060202" pitchFamily="34" charset="77"/>
              </a:rPr>
              <a:t>Outlet: </a:t>
            </a:r>
            <a:r>
              <a:rPr lang="en-US" sz="900" i="1" dirty="0">
                <a:latin typeface="Brandon Grotesque" panose="020B0503020203060202" pitchFamily="34" charset="77"/>
              </a:rPr>
              <a:t>Design News (76K unique monthly views)</a:t>
            </a:r>
          </a:p>
        </p:txBody>
      </p:sp>
      <p:sp>
        <p:nvSpPr>
          <p:cNvPr id="26" name="Content Placeholder 25">
            <a:extLst>
              <a:ext uri="{FF2B5EF4-FFF2-40B4-BE49-F238E27FC236}">
                <a16:creationId xmlns:a16="http://schemas.microsoft.com/office/drawing/2014/main" id="{361CE1A7-B279-FE44-9195-B444AAB4609D}"/>
              </a:ext>
            </a:extLst>
          </p:cNvPr>
          <p:cNvSpPr>
            <a:spLocks noGrp="1"/>
          </p:cNvSpPr>
          <p:nvPr>
            <p:ph sz="quarter" idx="13"/>
          </p:nvPr>
        </p:nvSpPr>
        <p:spPr>
          <a:xfrm>
            <a:off x="533400" y="3047030"/>
            <a:ext cx="4979504" cy="3008140"/>
          </a:xfrm>
        </p:spPr>
        <p:txBody>
          <a:bodyPr/>
          <a:lstStyle/>
          <a:p>
            <a:r>
              <a:rPr lang="en-US" sz="1200" dirty="0"/>
              <a:t>Many have long- touted the benefits of autonomous vehicles’ low-touch model for consumers, and the pandemic amplified that. But as buzz around adoption grows, we overlook that a major barrier to rollout is continually testing, refining, and repairing the tech. That task is made exponentially more difficult as we live in a time where engineers often must work remotely to ensure their own safety. </a:t>
            </a:r>
          </a:p>
          <a:p>
            <a:r>
              <a:rPr lang="en-US" sz="1200" dirty="0"/>
              <a:t>Katie can speak to why the AV conversation should look less at consumer benefit and more at how a low-touch maintenance model can speed up adoption, as well as how AR tech enables that. </a:t>
            </a:r>
          </a:p>
          <a:p>
            <a:r>
              <a:rPr lang="en-US" sz="1200" b="1" dirty="0">
                <a:solidFill>
                  <a:schemeClr val="accent4"/>
                </a:solidFill>
              </a:rPr>
              <a:t>Targets:</a:t>
            </a:r>
            <a:br>
              <a:rPr lang="en-US" sz="1200" b="1" dirty="0">
                <a:solidFill>
                  <a:schemeClr val="accent4"/>
                </a:solidFill>
              </a:rPr>
            </a:br>
            <a:r>
              <a:rPr lang="en-US" sz="1200" dirty="0" err="1"/>
              <a:t>Axios</a:t>
            </a:r>
            <a:r>
              <a:rPr lang="en-US" sz="1200" dirty="0"/>
              <a:t>, Joann Muller</a:t>
            </a:r>
            <a:br>
              <a:rPr lang="en-US" sz="1200" dirty="0"/>
            </a:br>
            <a:r>
              <a:rPr lang="en-US" sz="1200" dirty="0"/>
              <a:t>TechCrunch, Kristen Korosec</a:t>
            </a:r>
            <a:br>
              <a:rPr lang="en-US" sz="1200" dirty="0"/>
            </a:br>
            <a:r>
              <a:rPr lang="en-US" sz="1200" dirty="0"/>
              <a:t>Mashable, Sasha </a:t>
            </a:r>
            <a:r>
              <a:rPr lang="en-US" sz="1200" dirty="0" err="1"/>
              <a:t>LeKach</a:t>
            </a:r>
            <a:endParaRPr lang="en-US" sz="1200" dirty="0"/>
          </a:p>
        </p:txBody>
      </p:sp>
      <p:sp>
        <p:nvSpPr>
          <p:cNvPr id="27" name="Text Placeholder 19">
            <a:extLst>
              <a:ext uri="{FF2B5EF4-FFF2-40B4-BE49-F238E27FC236}">
                <a16:creationId xmlns:a16="http://schemas.microsoft.com/office/drawing/2014/main" id="{6D0BFD79-7181-FE4B-823F-8BD9542BA617}"/>
              </a:ext>
            </a:extLst>
          </p:cNvPr>
          <p:cNvSpPr txBox="1">
            <a:spLocks/>
          </p:cNvSpPr>
          <p:nvPr/>
        </p:nvSpPr>
        <p:spPr>
          <a:xfrm>
            <a:off x="5781930" y="217734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a:t>
            </a:r>
            <a:br>
              <a:rPr lang="en-US" dirty="0"/>
            </a:br>
            <a:r>
              <a:rPr lang="en-US" dirty="0"/>
              <a:t>EXPERIENCE</a:t>
            </a:r>
          </a:p>
        </p:txBody>
      </p:sp>
      <p:cxnSp>
        <p:nvCxnSpPr>
          <p:cNvPr id="28" name="Straight Connector 27">
            <a:extLst>
              <a:ext uri="{FF2B5EF4-FFF2-40B4-BE49-F238E27FC236}">
                <a16:creationId xmlns:a16="http://schemas.microsoft.com/office/drawing/2014/main" id="{4C195E77-D218-B24F-85C6-963136046D9F}"/>
              </a:ext>
            </a:extLst>
          </p:cNvPr>
          <p:cNvCxnSpPr>
            <a:cxnSpLocks/>
          </p:cNvCxnSpPr>
          <p:nvPr/>
        </p:nvCxnSpPr>
        <p:spPr>
          <a:xfrm>
            <a:off x="578193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9CE9A04-AE68-944E-A164-BE05A9F00F4B}"/>
              </a:ext>
            </a:extLst>
          </p:cNvPr>
          <p:cNvPicPr>
            <a:picLocks noChangeAspect="1"/>
          </p:cNvPicPr>
          <p:nvPr/>
        </p:nvPicPr>
        <p:blipFill>
          <a:blip r:embed="rId3"/>
          <a:srcRect/>
          <a:stretch/>
        </p:blipFill>
        <p:spPr>
          <a:xfrm>
            <a:off x="7466103" y="2177346"/>
            <a:ext cx="3243452" cy="2972436"/>
          </a:xfrm>
          <a:prstGeom prst="rect">
            <a:avLst/>
          </a:prstGeom>
        </p:spPr>
      </p:pic>
      <p:pic>
        <p:nvPicPr>
          <p:cNvPr id="15" name="Graphic 14">
            <a:extLst>
              <a:ext uri="{FF2B5EF4-FFF2-40B4-BE49-F238E27FC236}">
                <a16:creationId xmlns:a16="http://schemas.microsoft.com/office/drawing/2014/main" id="{BFE5C957-01BB-BF4C-98B1-BD270911B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9896" y="5462401"/>
            <a:ext cx="1816460" cy="438456"/>
          </a:xfrm>
          <a:prstGeom prst="rect">
            <a:avLst/>
          </a:prstGeom>
        </p:spPr>
      </p:pic>
      <p:sp>
        <p:nvSpPr>
          <p:cNvPr id="5" name="Rectangle 4">
            <a:extLst>
              <a:ext uri="{FF2B5EF4-FFF2-40B4-BE49-F238E27FC236}">
                <a16:creationId xmlns:a16="http://schemas.microsoft.com/office/drawing/2014/main" id="{FD938AAF-7D6E-0849-A879-10E07876A443}"/>
              </a:ext>
            </a:extLst>
          </p:cNvPr>
          <p:cNvSpPr/>
          <p:nvPr/>
        </p:nvSpPr>
        <p:spPr>
          <a:xfrm>
            <a:off x="5323545" y="337711"/>
            <a:ext cx="4359502" cy="1238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for highlighting individual pitch angles and our experience</a:t>
            </a:r>
          </a:p>
        </p:txBody>
      </p:sp>
    </p:spTree>
    <p:extLst>
      <p:ext uri="{BB962C8B-B14F-4D97-AF65-F5344CB8AC3E}">
        <p14:creationId xmlns:p14="http://schemas.microsoft.com/office/powerpoint/2010/main" val="227381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65</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Pitch </a:t>
            </a:r>
            <a:br>
              <a:rPr lang="en-US" dirty="0"/>
            </a:br>
            <a:r>
              <a:rPr lang="en-US" dirty="0"/>
              <a:t>angles</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673720" y="222172"/>
            <a:ext cx="5823188" cy="1310458"/>
          </a:xfrm>
        </p:spPr>
        <p:txBody>
          <a:bodyPr/>
          <a:lstStyle/>
          <a:p>
            <a:r>
              <a:rPr lang="en-US" sz="1400" dirty="0"/>
              <a:t>While part of our outreach will focus solely on Khoros Care, we’ll also leverage the brand awareness around the other products in the Khoros suite to our advantage. We’ve mapped our pitch angles to company-wide campaigns to cross-promote </a:t>
            </a:r>
            <a:br>
              <a:rPr lang="en-US" sz="1400" dirty="0"/>
            </a:br>
            <a:r>
              <a:rPr lang="en-US" sz="1400" dirty="0"/>
              <a:t>Care and convey why a fully-integrated program (Marketing + Care + Communities) is the most effective solution for customer engagement. We’ve also identified angles that can tie Khoros Care to the central topic driving 2020’s news - COVID-19.</a:t>
            </a:r>
          </a:p>
        </p:txBody>
      </p:sp>
      <p:graphicFrame>
        <p:nvGraphicFramePr>
          <p:cNvPr id="9" name="Table 8">
            <a:extLst>
              <a:ext uri="{FF2B5EF4-FFF2-40B4-BE49-F238E27FC236}">
                <a16:creationId xmlns:a16="http://schemas.microsoft.com/office/drawing/2014/main" id="{ACFA5682-DFE7-004A-91AE-E258BF7D84E6}"/>
              </a:ext>
            </a:extLst>
          </p:cNvPr>
          <p:cNvGraphicFramePr>
            <a:graphicFrameLocks noGrp="1"/>
          </p:cNvGraphicFramePr>
          <p:nvPr/>
        </p:nvGraphicFramePr>
        <p:xfrm>
          <a:off x="518617" y="1954144"/>
          <a:ext cx="11109308" cy="4211320"/>
        </p:xfrm>
        <a:graphic>
          <a:graphicData uri="http://schemas.openxmlformats.org/drawingml/2006/table">
            <a:tbl>
              <a:tblPr firstRow="1" bandRow="1">
                <a:tableStyleId>{5C22544A-7EE6-4342-B048-85BDC9FD1C3A}</a:tableStyleId>
              </a:tblPr>
              <a:tblGrid>
                <a:gridCol w="1025912">
                  <a:extLst>
                    <a:ext uri="{9D8B030D-6E8A-4147-A177-3AD203B41FA5}">
                      <a16:colId xmlns:a16="http://schemas.microsoft.com/office/drawing/2014/main" val="428283620"/>
                    </a:ext>
                  </a:extLst>
                </a:gridCol>
                <a:gridCol w="2520849">
                  <a:extLst>
                    <a:ext uri="{9D8B030D-6E8A-4147-A177-3AD203B41FA5}">
                      <a16:colId xmlns:a16="http://schemas.microsoft.com/office/drawing/2014/main" val="2978200568"/>
                    </a:ext>
                  </a:extLst>
                </a:gridCol>
                <a:gridCol w="2520849">
                  <a:extLst>
                    <a:ext uri="{9D8B030D-6E8A-4147-A177-3AD203B41FA5}">
                      <a16:colId xmlns:a16="http://schemas.microsoft.com/office/drawing/2014/main" val="4091011592"/>
                    </a:ext>
                  </a:extLst>
                </a:gridCol>
                <a:gridCol w="2520849">
                  <a:extLst>
                    <a:ext uri="{9D8B030D-6E8A-4147-A177-3AD203B41FA5}">
                      <a16:colId xmlns:a16="http://schemas.microsoft.com/office/drawing/2014/main" val="1734927748"/>
                    </a:ext>
                  </a:extLst>
                </a:gridCol>
                <a:gridCol w="2520849">
                  <a:extLst>
                    <a:ext uri="{9D8B030D-6E8A-4147-A177-3AD203B41FA5}">
                      <a16:colId xmlns:a16="http://schemas.microsoft.com/office/drawing/2014/main" val="268064749"/>
                    </a:ext>
                  </a:extLst>
                </a:gridCol>
              </a:tblGrid>
              <a:tr h="432217">
                <a:tc>
                  <a:txBody>
                    <a:bodyPr/>
                    <a:lstStyle/>
                    <a:p>
                      <a:pPr marL="0" marR="0" indent="0" algn="ctr" rtl="0" fontAlgn="ctr" latinLnBrk="0">
                        <a:lnSpc>
                          <a:spcPct val="100000"/>
                        </a:lnSpc>
                        <a:spcBef>
                          <a:spcPts val="0"/>
                        </a:spcBef>
                        <a:spcAft>
                          <a:spcPts val="0"/>
                        </a:spcAft>
                      </a:pPr>
                      <a:endParaRPr lang="en-US" sz="1200" dirty="0">
                        <a:solidFill>
                          <a:schemeClr val="accent4"/>
                        </a:solidFill>
                        <a:effectLst/>
                        <a:highlight>
                          <a:srgbClr val="FFFF00"/>
                        </a:highlight>
                        <a:latin typeface="Brandon Grotesque" panose="020B0503020203060202" pitchFamily="34" charset="77"/>
                      </a:endParaRPr>
                    </a:p>
                  </a:txBody>
                  <a:tcPr marL="137160" marR="137160" marT="137160" marB="1371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STREAMLINE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SOCIAL MARKETING</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DELIVER DIGITAL-FIRST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CUSTOMER CARE</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BUILD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COMMUNITY</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A COMPLETE DIGITAL-FIRST CUSTOMER EXPERIENCE</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13601192"/>
                  </a:ext>
                </a:extLst>
              </a:tr>
              <a:tr h="1048508">
                <a:tc>
                  <a:txBody>
                    <a:bodyPr/>
                    <a:lstStyle/>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GOAL </a:t>
                      </a:r>
                      <a:br>
                        <a:rPr lang="en-US" sz="1000" b="1" spc="0" dirty="0">
                          <a:effectLst/>
                          <a:latin typeface="Brandon Grotesque" panose="020B0503020203060202" pitchFamily="34" charset="77"/>
                        </a:rPr>
                      </a:br>
                      <a:r>
                        <a:rPr lang="en-US" sz="1000" b="1" spc="0" dirty="0">
                          <a:effectLst/>
                          <a:latin typeface="Brandon Grotesque" panose="020B0503020203060202" pitchFamily="34" charset="77"/>
                        </a:rPr>
                        <a:t>HEADLINES</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Data from social listening and customer care is crucial to marketing in the age of COVID</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How digital customer care and social listening strategies can inform marketing to today’s largely virtual customer base </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How to gain customer trust through digital-first customer care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Why automated intelligence (not artificial intelligence) is driving the future of personalized customer care </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The importance of self-service customer care amid the COVID-19 pandemic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Building a community-centered approach to humanize your customer care strategies </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Successfully preparing for the next wave: 4 topline customer engagement priorities for CXOs, CX/Marketing/Care executives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Defining and humanizing what "digital experience" looks like in the new normal </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537793230"/>
                  </a:ext>
                </a:extLst>
              </a:tr>
              <a:tr h="2561879">
                <a:tc>
                  <a:txBody>
                    <a:bodyPr/>
                    <a:lstStyle/>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STORYLINES </a:t>
                      </a:r>
                      <a:br>
                        <a:rPr lang="en-US" sz="1000" b="1" spc="0" dirty="0">
                          <a:effectLst/>
                          <a:latin typeface="Brandon Grotesque" panose="020B0503020203060202" pitchFamily="34" charset="77"/>
                        </a:rPr>
                      </a:br>
                      <a:r>
                        <a:rPr lang="en-US" sz="1000" b="1" spc="0" dirty="0">
                          <a:effectLst/>
                          <a:latin typeface="Brandon Grotesque" panose="020B0503020203060202" pitchFamily="34" charset="77"/>
                        </a:rPr>
                        <a:t>AND </a:t>
                      </a:r>
                    </a:p>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TARGETS</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As COVID has prompted rapidly shifting customer demands, social listening and intel garnered from customer care interactions can work together to provide richer, real-time insights that enable marketers to quickly pivot and take the right action.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The way business is being conducted has shifted – and so must how you glean insights to inform your marketing strategy.</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Digital Commerce 360, </a:t>
                      </a:r>
                      <a:r>
                        <a:rPr lang="en-US" sz="900" b="0" spc="0" dirty="0">
                          <a:effectLst/>
                          <a:latin typeface="Brandon Grotesque" panose="020B0503020203060202" pitchFamily="34" charset="77"/>
                        </a:rPr>
                        <a:t>April Berthene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ClickZ, </a:t>
                      </a:r>
                      <a:r>
                        <a:rPr lang="en-US" sz="900" b="0" spc="0" dirty="0">
                          <a:effectLst/>
                          <a:latin typeface="Brandon Grotesque" panose="020B0503020203060202" pitchFamily="34" charset="77"/>
                        </a:rPr>
                        <a:t>Mahir Prasad</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Digiday, </a:t>
                      </a:r>
                      <a:r>
                        <a:rPr lang="en-US" sz="900" b="0" spc="0" dirty="0">
                          <a:effectLst/>
                          <a:latin typeface="Brandon Grotesque" panose="020B0503020203060202" pitchFamily="34" charset="77"/>
                        </a:rPr>
                        <a:t>Kristina Monllos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Marketing Land, </a:t>
                      </a:r>
                      <a:r>
                        <a:rPr lang="en-US" sz="900" b="0" spc="0" dirty="0">
                          <a:effectLst/>
                          <a:latin typeface="Brandon Grotesque" panose="020B0503020203060202" pitchFamily="34" charset="77"/>
                        </a:rPr>
                        <a:t>Ginny Marvin</a:t>
                      </a:r>
                      <a:endParaRPr lang="en-US" sz="900"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ctr" latinLnBrk="0">
                        <a:lnSpc>
                          <a:spcPct val="100000"/>
                        </a:lnSpc>
                        <a:spcBef>
                          <a:spcPts val="600"/>
                        </a:spcBef>
                        <a:spcAft>
                          <a:spcPts val="0"/>
                        </a:spcAft>
                      </a:pPr>
                      <a:r>
                        <a:rPr lang="en-US" sz="900" spc="0" dirty="0">
                          <a:effectLst/>
                          <a:latin typeface="Brandon Grotesque" panose="020B0503020203060202" pitchFamily="34" charset="77"/>
                        </a:rPr>
                        <a:t>Digital-first customer care drives brand innovation through transparency among customers.</a:t>
                      </a: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ctr" latinLnBrk="0">
                        <a:lnSpc>
                          <a:spcPct val="100000"/>
                        </a:lnSpc>
                        <a:spcBef>
                          <a:spcPts val="0"/>
                        </a:spcBef>
                        <a:spcAft>
                          <a:spcPts val="0"/>
                        </a:spcAft>
                      </a:pPr>
                      <a:r>
                        <a:rPr lang="en-US" sz="900" spc="0" dirty="0">
                          <a:effectLst/>
                          <a:latin typeface="Brandon Grotesque" panose="020B0503020203060202" pitchFamily="34" charset="77"/>
                        </a:rPr>
                        <a:t>AI may be the hot buzzword, but automated intelligence is really what’s driving the tech behind personalized customer care solutions.</a:t>
                      </a: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CMO, </a:t>
                      </a:r>
                      <a:r>
                        <a:rPr lang="en-US" sz="900" b="0" spc="0" dirty="0">
                          <a:effectLst/>
                          <a:latin typeface="Brandon Grotesque" panose="020B0503020203060202" pitchFamily="34" charset="77"/>
                        </a:rPr>
                        <a:t>Rosalyn Page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Venture Beat, </a:t>
                      </a:r>
                      <a:r>
                        <a:rPr lang="en-US" sz="900" b="0" spc="0" dirty="0">
                          <a:effectLst/>
                          <a:latin typeface="Brandon Grotesque" panose="020B0503020203060202" pitchFamily="34" charset="77"/>
                        </a:rPr>
                        <a:t>Kyle Wiggers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Business Insider, </a:t>
                      </a:r>
                      <a:r>
                        <a:rPr lang="en-US" sz="900" b="0" spc="0" dirty="0">
                          <a:effectLst/>
                          <a:latin typeface="Brandon Grotesque" panose="020B0503020203060202" pitchFamily="34" charset="77"/>
                        </a:rPr>
                        <a:t>Lucia Moses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Fortune</a:t>
                      </a:r>
                      <a:r>
                        <a:rPr lang="en-US" sz="900" b="0" spc="0" dirty="0">
                          <a:effectLst/>
                          <a:latin typeface="Brandon Grotesque" panose="020B0503020203060202" pitchFamily="34" charset="77"/>
                        </a:rPr>
                        <a:t>, Jonathan Vanian</a:t>
                      </a:r>
                      <a:endParaRPr lang="en-US" sz="900" b="1" dirty="0">
                        <a:effectLst/>
                        <a:latin typeface="Brandon Grotesque" panose="020B0503020203060202" pitchFamily="34" charset="77"/>
                      </a:endParaRP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algn="l" rtl="0" fontAlgn="ctr" latinLnBrk="0">
                        <a:lnSpc>
                          <a:spcPct val="100000"/>
                        </a:lnSpc>
                        <a:spcBef>
                          <a:spcPts val="0"/>
                        </a:spcBef>
                        <a:spcAft>
                          <a:spcPts val="0"/>
                        </a:spcAft>
                      </a:pPr>
                      <a:r>
                        <a:rPr lang="en-US" sz="900" spc="0" dirty="0">
                          <a:effectLst/>
                          <a:latin typeface="Brandon Grotesque" panose="020B0503020203060202" pitchFamily="34" charset="77"/>
                        </a:rPr>
                        <a:t>Discuss exactly what self-service means and the importance of pairing this community resource with Care to improve the customer experience. Will highlight how this has grown in importance amid the pandemic and can focus in on verticals that have had the largest upticks in customer care demand stemming from COVID.</a:t>
                      </a:r>
                    </a:p>
                    <a:p>
                      <a:pPr marL="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0" algn="l" rtl="0" fontAlgn="ctr" latinLnBrk="0">
                        <a:lnSpc>
                          <a:spcPct val="100000"/>
                        </a:lnSpc>
                        <a:spcBef>
                          <a:spcPts val="0"/>
                        </a:spcBef>
                        <a:spcAft>
                          <a:spcPts val="0"/>
                        </a:spcAft>
                      </a:pPr>
                      <a:r>
                        <a:rPr lang="en-US" sz="900" spc="0" dirty="0">
                          <a:effectLst/>
                          <a:latin typeface="Brandon Grotesque" panose="020B0503020203060202" pitchFamily="34" charset="77"/>
                        </a:rPr>
                        <a:t>Promote the HP case study that showcases how the company used Khoros Care paired with Khoros Communities to centralize its support knowledge base, add a  humanizing element to customer care, and better serve its customers. </a:t>
                      </a:r>
                    </a:p>
                    <a:p>
                      <a:pPr marL="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ZDnet, </a:t>
                      </a:r>
                      <a:r>
                        <a:rPr lang="en-US" sz="900" b="0" spc="0" dirty="0">
                          <a:effectLst/>
                          <a:latin typeface="Brandon Grotesque" panose="020B0503020203060202" pitchFamily="34" charset="77"/>
                        </a:rPr>
                        <a:t>Joe McKendrick </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eMarketer, </a:t>
                      </a:r>
                      <a:r>
                        <a:rPr lang="en-US" sz="900" b="0" dirty="0">
                          <a:effectLst/>
                          <a:latin typeface="Brandon Grotesque" panose="020B0503020203060202" pitchFamily="34" charset="77"/>
                        </a:rPr>
                        <a:t>Doug Clark</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Entrepreneur </a:t>
                      </a:r>
                      <a:r>
                        <a:rPr lang="en-US" sz="900" b="0" dirty="0">
                          <a:effectLst/>
                          <a:latin typeface="Brandon Grotesque" panose="020B0503020203060202" pitchFamily="34" charset="77"/>
                        </a:rPr>
                        <a:t>(contributed content) </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Protocol, </a:t>
                      </a:r>
                      <a:r>
                        <a:rPr lang="en-US" sz="900" b="0" dirty="0">
                          <a:effectLst/>
                          <a:latin typeface="Brandon Grotesque" panose="020B0503020203060202" pitchFamily="34" charset="77"/>
                        </a:rPr>
                        <a:t>David Pierce</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Focus on lessons learned in the initial months of the pandemic and priorities to consider as we prepare for the future. Spoiler alert, a complete digital customer experience is required.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Discuss how COVID-19 accelerated digital-first customer service solutions and why the</a:t>
                      </a: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future of digital experiences needs to be humanized, personalized and complete.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Forbes, </a:t>
                      </a:r>
                      <a:r>
                        <a:rPr lang="en-US" sz="900" b="0" spc="0" dirty="0">
                          <a:effectLst/>
                          <a:latin typeface="Brandon Grotesque" panose="020B0503020203060202" pitchFamily="34" charset="77"/>
                        </a:rPr>
                        <a:t>Gene Marks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DestinationCRM</a:t>
                      </a:r>
                      <a:r>
                        <a:rPr lang="en-US" sz="900" b="0" spc="0" dirty="0">
                          <a:effectLst/>
                          <a:latin typeface="Brandon Grotesque" panose="020B0503020203060202" pitchFamily="34" charset="77"/>
                        </a:rPr>
                        <a:t>, Leonard Klie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MarTech Advisor</a:t>
                      </a:r>
                      <a:r>
                        <a:rPr lang="en-US" sz="900" b="0" spc="0" dirty="0">
                          <a:effectLst/>
                          <a:latin typeface="Brandon Grotesque" panose="020B0503020203060202" pitchFamily="34" charset="77"/>
                        </a:rPr>
                        <a:t>, Ameya Dusane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Solutions Review</a:t>
                      </a:r>
                      <a:r>
                        <a:rPr lang="en-US" sz="900" b="0" spc="0" dirty="0">
                          <a:effectLst/>
                          <a:latin typeface="Brandon Grotesque" panose="020B0503020203060202" pitchFamily="34" charset="77"/>
                        </a:rPr>
                        <a:t>, Timothy King</a:t>
                      </a:r>
                      <a:endParaRPr lang="en-US" sz="900" b="1"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2405110"/>
                  </a:ext>
                </a:extLst>
              </a:tr>
            </a:tbl>
          </a:graphicData>
        </a:graphic>
      </p:graphicFrame>
      <p:sp>
        <p:nvSpPr>
          <p:cNvPr id="6" name="Rectangle 5">
            <a:extLst>
              <a:ext uri="{FF2B5EF4-FFF2-40B4-BE49-F238E27FC236}">
                <a16:creationId xmlns:a16="http://schemas.microsoft.com/office/drawing/2014/main" id="{5F092428-9A4E-BB42-A939-EABA9A97911C}"/>
              </a:ext>
            </a:extLst>
          </p:cNvPr>
          <p:cNvSpPr/>
          <p:nvPr/>
        </p:nvSpPr>
        <p:spPr>
          <a:xfrm>
            <a:off x="2064774" y="400848"/>
            <a:ext cx="2728452" cy="1131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Customize for your opp</a:t>
            </a:r>
          </a:p>
        </p:txBody>
      </p:sp>
    </p:spTree>
    <p:extLst>
      <p:ext uri="{BB962C8B-B14F-4D97-AF65-F5344CB8AC3E}">
        <p14:creationId xmlns:p14="http://schemas.microsoft.com/office/powerpoint/2010/main" val="1469097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66</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THOUGHT </a:t>
            </a:r>
            <a:br>
              <a:rPr lang="en-US" dirty="0"/>
            </a:br>
            <a:r>
              <a:rPr lang="en-US" dirty="0"/>
              <a:t>LEADERSHIP</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673720" y="222172"/>
            <a:ext cx="5432896" cy="1010473"/>
          </a:xfrm>
        </p:spPr>
        <p:txBody>
          <a:bodyPr/>
          <a:lstStyle/>
          <a:p>
            <a:r>
              <a:rPr lang="en-US" sz="1400" dirty="0"/>
              <a:t>Our strategy will position Mike Betzer and our other thought leaders as the go-to experts on customer care. By building a foundation around digital-first experience and automated intelligence, we’ll offer CXOs actionable guidance to succeed with their customers.</a:t>
            </a:r>
          </a:p>
        </p:txBody>
      </p:sp>
      <p:graphicFrame>
        <p:nvGraphicFramePr>
          <p:cNvPr id="7" name="Table 6">
            <a:extLst>
              <a:ext uri="{FF2B5EF4-FFF2-40B4-BE49-F238E27FC236}">
                <a16:creationId xmlns:a16="http://schemas.microsoft.com/office/drawing/2014/main" id="{46ECA5B9-61E2-514D-B6E8-C38A4B6079C4}"/>
              </a:ext>
            </a:extLst>
          </p:cNvPr>
          <p:cNvGraphicFramePr>
            <a:graphicFrameLocks noGrp="1"/>
          </p:cNvGraphicFramePr>
          <p:nvPr/>
        </p:nvGraphicFramePr>
        <p:xfrm>
          <a:off x="518617" y="1954144"/>
          <a:ext cx="11109308" cy="4098067"/>
        </p:xfrm>
        <a:graphic>
          <a:graphicData uri="http://schemas.openxmlformats.org/drawingml/2006/table">
            <a:tbl>
              <a:tblPr firstRow="1" bandRow="1">
                <a:tableStyleId>{5C22544A-7EE6-4342-B048-85BDC9FD1C3A}</a:tableStyleId>
              </a:tblPr>
              <a:tblGrid>
                <a:gridCol w="1025912">
                  <a:extLst>
                    <a:ext uri="{9D8B030D-6E8A-4147-A177-3AD203B41FA5}">
                      <a16:colId xmlns:a16="http://schemas.microsoft.com/office/drawing/2014/main" val="428283620"/>
                    </a:ext>
                  </a:extLst>
                </a:gridCol>
                <a:gridCol w="2520849">
                  <a:extLst>
                    <a:ext uri="{9D8B030D-6E8A-4147-A177-3AD203B41FA5}">
                      <a16:colId xmlns:a16="http://schemas.microsoft.com/office/drawing/2014/main" val="2978200568"/>
                    </a:ext>
                  </a:extLst>
                </a:gridCol>
                <a:gridCol w="2520849">
                  <a:extLst>
                    <a:ext uri="{9D8B030D-6E8A-4147-A177-3AD203B41FA5}">
                      <a16:colId xmlns:a16="http://schemas.microsoft.com/office/drawing/2014/main" val="4091011592"/>
                    </a:ext>
                  </a:extLst>
                </a:gridCol>
                <a:gridCol w="2520849">
                  <a:extLst>
                    <a:ext uri="{9D8B030D-6E8A-4147-A177-3AD203B41FA5}">
                      <a16:colId xmlns:a16="http://schemas.microsoft.com/office/drawing/2014/main" val="1734927748"/>
                    </a:ext>
                  </a:extLst>
                </a:gridCol>
                <a:gridCol w="2520849">
                  <a:extLst>
                    <a:ext uri="{9D8B030D-6E8A-4147-A177-3AD203B41FA5}">
                      <a16:colId xmlns:a16="http://schemas.microsoft.com/office/drawing/2014/main" val="268064749"/>
                    </a:ext>
                  </a:extLst>
                </a:gridCol>
              </a:tblGrid>
              <a:tr h="432217">
                <a:tc>
                  <a:txBody>
                    <a:bodyPr/>
                    <a:lstStyle/>
                    <a:p>
                      <a:pPr marL="0" marR="0" indent="0" algn="ctr" rtl="0" fontAlgn="ctr" latinLnBrk="0">
                        <a:lnSpc>
                          <a:spcPct val="100000"/>
                        </a:lnSpc>
                        <a:spcBef>
                          <a:spcPts val="0"/>
                        </a:spcBef>
                        <a:spcAft>
                          <a:spcPts val="0"/>
                        </a:spcAft>
                      </a:pPr>
                      <a:endParaRPr lang="en-US" sz="1200" dirty="0">
                        <a:solidFill>
                          <a:schemeClr val="accent4"/>
                        </a:solidFill>
                        <a:effectLst/>
                        <a:highlight>
                          <a:srgbClr val="FFFF00"/>
                        </a:highlight>
                        <a:latin typeface="Brandon Grotesque" panose="020B0503020203060202" pitchFamily="34" charset="77"/>
                      </a:endParaRPr>
                    </a:p>
                  </a:txBody>
                  <a:tcPr marL="137160" marR="137160" marT="137160" marB="1371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ELEVATING THE CXOS AND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CUSTOMER CARE EXECS</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THE POWER OF AUTOMATED INTELLIGENCE</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WORKING IN THE </a:t>
                      </a:r>
                    </a:p>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“NEXT NORMAL”</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dirty="0">
                          <a:solidFill>
                            <a:schemeClr val="accent4"/>
                          </a:solidFill>
                          <a:effectLst/>
                          <a:latin typeface="Brandon Grotesque" panose="020B0503020203060202" pitchFamily="34" charset="77"/>
                        </a:rPr>
                        <a:t>DELIVERING DIGITAL-FIRST </a:t>
                      </a:r>
                      <a:br>
                        <a:rPr lang="en-US" sz="1000" dirty="0">
                          <a:solidFill>
                            <a:schemeClr val="accent4"/>
                          </a:solidFill>
                          <a:effectLst/>
                          <a:latin typeface="Brandon Grotesque" panose="020B0503020203060202" pitchFamily="34" charset="77"/>
                        </a:rPr>
                      </a:br>
                      <a:r>
                        <a:rPr lang="en-US" sz="1000" dirty="0">
                          <a:solidFill>
                            <a:schemeClr val="accent4"/>
                          </a:solidFill>
                          <a:effectLst/>
                          <a:latin typeface="Brandon Grotesque" panose="020B0503020203060202" pitchFamily="34" charset="77"/>
                        </a:rPr>
                        <a:t>CUSTOMER CARE</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13601192"/>
                  </a:ext>
                </a:extLst>
              </a:tr>
              <a:tr h="1048508">
                <a:tc>
                  <a:txBody>
                    <a:bodyPr/>
                    <a:lstStyle/>
                    <a:p>
                      <a:pPr marL="0" marR="0" indent="0" algn="ctr" rtl="0" fontAlgn="t" latinLnBrk="0">
                        <a:spcBef>
                          <a:spcPts val="0"/>
                        </a:spcBef>
                        <a:spcAft>
                          <a:spcPts val="0"/>
                        </a:spcAft>
                      </a:pPr>
                      <a:r>
                        <a:rPr lang="en-US" sz="1000" b="1" spc="0" dirty="0">
                          <a:effectLst/>
                          <a:latin typeface="Brandon Grotesque" panose="020B0503020203060202" pitchFamily="34" charset="77"/>
                        </a:rPr>
                        <a:t>TACTIC</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podcast</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speaking engagement</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newsjacking</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537793230"/>
                  </a:ext>
                </a:extLst>
              </a:tr>
              <a:tr h="2561879">
                <a:tc>
                  <a:txBody>
                    <a:bodyPr/>
                    <a:lstStyle/>
                    <a:p>
                      <a:pPr marL="0" marR="0" indent="0" algn="ctr" rtl="0" fontAlgn="t" latinLnBrk="0">
                        <a:spcBef>
                          <a:spcPts val="0"/>
                        </a:spcBef>
                        <a:spcAft>
                          <a:spcPts val="0"/>
                        </a:spcAft>
                      </a:pPr>
                      <a:r>
                        <a:rPr lang="en-US" sz="1000" b="1" spc="0" dirty="0">
                          <a:effectLst/>
                          <a:latin typeface="Brandon Grotesque" panose="020B0503020203060202" pitchFamily="34" charset="77"/>
                        </a:rPr>
                        <a:t>STORYLINES AND </a:t>
                      </a:r>
                    </a:p>
                    <a:p>
                      <a:pPr marL="0" marR="0" indent="0" algn="ctr" rtl="0" fontAlgn="t" latinLnBrk="0">
                        <a:spcBef>
                          <a:spcPts val="0"/>
                        </a:spcBef>
                        <a:spcAft>
                          <a:spcPts val="0"/>
                        </a:spcAft>
                      </a:pPr>
                      <a:r>
                        <a:rPr lang="en-US" sz="1000" b="1" spc="0" dirty="0">
                          <a:effectLst/>
                          <a:latin typeface="Brandon Grotesque" panose="020B0503020203060202" pitchFamily="34" charset="77"/>
                        </a:rPr>
                        <a:t>PLACEMENTS</a:t>
                      </a:r>
                      <a:endParaRPr lang="en-US" sz="1000" b="1" dirty="0">
                        <a:effectLst/>
                        <a:latin typeface="Brandon Grotesque" panose="020B0503020203060202" pitchFamily="34" charset="77"/>
                      </a:endParaRPr>
                    </a:p>
                  </a:txBody>
                  <a:tcPr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t" latinLnBrk="0">
                        <a:spcBef>
                          <a:spcPts val="1600"/>
                        </a:spcBef>
                        <a:spcAft>
                          <a:spcPts val="0"/>
                        </a:spcAft>
                      </a:pPr>
                      <a:r>
                        <a:rPr lang="en-US" sz="900" spc="0" dirty="0">
                          <a:effectLst/>
                          <a:latin typeface="Brandon Grotesque" panose="020B0503020203060202" pitchFamily="34" charset="77"/>
                        </a:rPr>
                        <a:t>Speaks to how </a:t>
                      </a:r>
                      <a:r>
                        <a:rPr lang="en-US" sz="900" spc="0" dirty="0" err="1">
                          <a:effectLst/>
                          <a:latin typeface="Brandon Grotesque" panose="020B0503020203060202" pitchFamily="34" charset="77"/>
                        </a:rPr>
                        <a:t>Khoros</a:t>
                      </a:r>
                      <a:r>
                        <a:rPr lang="en-US" sz="900" spc="0" dirty="0">
                          <a:effectLst/>
                          <a:latin typeface="Brandon Grotesque" panose="020B0503020203060202" pitchFamily="34" charset="77"/>
                        </a:rPr>
                        <a:t> Care is unlocking new skills and opportunities for customer care executives, offering smarter approaches to customer management.</a:t>
                      </a:r>
                    </a:p>
                    <a:p>
                      <a:pPr marL="0" marR="0" indent="0" rtl="0" fontAlgn="t" latinLnBrk="0">
                        <a:spcBef>
                          <a:spcPts val="1600"/>
                        </a:spcBef>
                        <a:spcAft>
                          <a:spcPts val="0"/>
                        </a:spcAft>
                      </a:pPr>
                      <a:r>
                        <a:rPr lang="en-US" sz="900" spc="0" dirty="0">
                          <a:effectLst/>
                          <a:latin typeface="Brandon Grotesque" panose="020B0503020203060202" pitchFamily="34" charset="77"/>
                        </a:rPr>
                        <a:t>Answering questions on Quora and Clarity relevant to customer care focus areas.</a:t>
                      </a:r>
                    </a:p>
                    <a:p>
                      <a:pPr marL="173736" marR="0" indent="-173736" rtl="0" fontAlgn="t" latinLnBrk="0">
                        <a:spcBef>
                          <a:spcPts val="0"/>
                        </a:spcBef>
                        <a:spcAft>
                          <a:spcPts val="0"/>
                        </a:spcAft>
                      </a:pPr>
                      <a:endParaRPr lang="en-US" sz="900" b="1" spc="0" dirty="0">
                        <a:effectLst/>
                        <a:latin typeface="Brandon Grotesque" panose="020B0503020203060202" pitchFamily="34" charset="77"/>
                      </a:endParaRPr>
                    </a:p>
                    <a:p>
                      <a:pPr marL="173736" marR="0" indent="-173736" rtl="0" fontAlgn="t" latinLnBrk="0">
                        <a:spcBef>
                          <a:spcPts val="0"/>
                        </a:spcBef>
                        <a:spcAft>
                          <a:spcPts val="0"/>
                        </a:spcAft>
                      </a:pPr>
                      <a:r>
                        <a:rPr lang="en-US" sz="900" b="1" spc="0" dirty="0">
                          <a:effectLst/>
                          <a:latin typeface="Brandon Grotesque" panose="020B0503020203060202" pitchFamily="34" charset="77"/>
                        </a:rPr>
                        <a:t>The Modern Customer Podcast </a:t>
                      </a:r>
                    </a:p>
                    <a:p>
                      <a:pPr marL="173736" marR="0" lvl="0" indent="-173736" algn="l" defTabSz="914400" rtl="0" eaLnBrk="1" fontAlgn="t" latinLnBrk="0" hangingPunct="1">
                        <a:lnSpc>
                          <a:spcPct val="100000"/>
                        </a:lnSpc>
                        <a:spcBef>
                          <a:spcPts val="0"/>
                        </a:spcBef>
                        <a:spcAft>
                          <a:spcPts val="0"/>
                        </a:spcAft>
                        <a:buClrTx/>
                        <a:buSzTx/>
                        <a:buFontTx/>
                        <a:buNone/>
                        <a:tabLst/>
                        <a:defRPr/>
                      </a:pPr>
                      <a:r>
                        <a:rPr lang="en-US" sz="900" b="1" spc="0" dirty="0">
                          <a:effectLst/>
                          <a:latin typeface="Brandon Grotesque" panose="020B0503020203060202" pitchFamily="34" charset="77"/>
                        </a:rPr>
                        <a:t>Entrepreneur</a:t>
                      </a:r>
                      <a:endParaRPr lang="en-US" sz="900" b="0"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ctr" latinLnBrk="0">
                        <a:spcBef>
                          <a:spcPts val="1600"/>
                        </a:spcBef>
                        <a:spcAft>
                          <a:spcPts val="0"/>
                        </a:spcAft>
                      </a:pPr>
                      <a:r>
                        <a:rPr lang="en-US" sz="900" spc="0" dirty="0">
                          <a:effectLst/>
                          <a:latin typeface="Brandon Grotesque" panose="020B0503020203060202" pitchFamily="34" charset="77"/>
                        </a:rPr>
                        <a:t>While others are focused on artificial intelligence, </a:t>
                      </a:r>
                      <a:br>
                        <a:rPr lang="en-US" sz="900" spc="0" dirty="0">
                          <a:effectLst/>
                          <a:latin typeface="Brandon Grotesque" panose="020B0503020203060202" pitchFamily="34" charset="77"/>
                        </a:rPr>
                      </a:br>
                      <a:r>
                        <a:rPr lang="en-US" sz="900" spc="0" dirty="0">
                          <a:effectLst/>
                          <a:latin typeface="Brandon Grotesque" panose="020B0503020203060202" pitchFamily="34" charset="77"/>
                        </a:rPr>
                        <a:t>we want to shift the conversation to automated intelligence.</a:t>
                      </a:r>
                    </a:p>
                    <a:p>
                      <a:pPr marL="0" marR="0" indent="0" rtl="0" fontAlgn="ctr" latinLnBrk="0">
                        <a:spcBef>
                          <a:spcPts val="1600"/>
                        </a:spcBef>
                        <a:spcAft>
                          <a:spcPts val="0"/>
                        </a:spcAft>
                      </a:pPr>
                      <a:r>
                        <a:rPr lang="en-US" sz="900" spc="0" dirty="0">
                          <a:effectLst/>
                          <a:latin typeface="Brandon Grotesque" panose="020B0503020203060202" pitchFamily="34" charset="77"/>
                        </a:rPr>
                        <a:t>The </a:t>
                      </a:r>
                      <a:r>
                        <a:rPr lang="en-US" sz="900" spc="0" dirty="0" err="1">
                          <a:effectLst/>
                          <a:latin typeface="Brandon Grotesque" panose="020B0503020203060202" pitchFamily="34" charset="77"/>
                        </a:rPr>
                        <a:t>Khoros</a:t>
                      </a:r>
                      <a:r>
                        <a:rPr lang="en-US" sz="900" spc="0" dirty="0">
                          <a:effectLst/>
                          <a:latin typeface="Brandon Grotesque" panose="020B0503020203060202" pitchFamily="34" charset="77"/>
                        </a:rPr>
                        <a:t> vision for business automation centers to help teams get more done, delivering faster and better customer experiences at a rapid scale.</a:t>
                      </a:r>
                    </a:p>
                    <a:p>
                      <a:pPr marL="173736" marR="0" indent="-173736" rtl="0" fontAlgn="t" latinLnBrk="0">
                        <a:spcBef>
                          <a:spcPts val="0"/>
                        </a:spcBef>
                        <a:spcAft>
                          <a:spcPts val="0"/>
                        </a:spcAft>
                      </a:pPr>
                      <a:endParaRPr lang="en-US" sz="900" b="1" spc="0" dirty="0">
                        <a:effectLst/>
                        <a:latin typeface="Brandon Grotesque" panose="020B0503020203060202" pitchFamily="34" charset="77"/>
                      </a:endParaRPr>
                    </a:p>
                    <a:p>
                      <a:pPr marL="173736" marR="0" indent="-173736" rtl="0" fontAlgn="t" latinLnBrk="0">
                        <a:spcBef>
                          <a:spcPts val="0"/>
                        </a:spcBef>
                        <a:spcAft>
                          <a:spcPts val="0"/>
                        </a:spcAft>
                      </a:pPr>
                      <a:r>
                        <a:rPr lang="en-US" sz="900" b="1" spc="0" dirty="0">
                          <a:effectLst/>
                          <a:latin typeface="Brandon Grotesque" panose="020B0503020203060202" pitchFamily="34" charset="77"/>
                        </a:rPr>
                        <a:t>The Next Web</a:t>
                      </a:r>
                    </a:p>
                    <a:p>
                      <a:pPr marL="173736" marR="0" indent="-173736" rtl="0" fontAlgn="t" latinLnBrk="0">
                        <a:spcBef>
                          <a:spcPts val="0"/>
                        </a:spcBef>
                        <a:spcAft>
                          <a:spcPts val="0"/>
                        </a:spcAft>
                      </a:pPr>
                      <a:r>
                        <a:rPr lang="en-US" sz="900" b="1" spc="0" dirty="0" err="1">
                          <a:effectLst/>
                          <a:latin typeface="Brandon Grotesque" panose="020B0503020203060202" pitchFamily="34" charset="77"/>
                        </a:rPr>
                        <a:t>SaaStr</a:t>
                      </a:r>
                      <a:r>
                        <a:rPr lang="en-US" sz="900" b="1" spc="0" dirty="0">
                          <a:effectLst/>
                          <a:latin typeface="Brandon Grotesque" panose="020B0503020203060202" pitchFamily="34" charset="77"/>
                        </a:rPr>
                        <a:t> Annual</a:t>
                      </a:r>
                      <a:endParaRPr lang="en-US" sz="900" spc="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spcBef>
                          <a:spcPts val="0"/>
                        </a:spcBef>
                        <a:spcAft>
                          <a:spcPts val="0"/>
                        </a:spcAft>
                      </a:pPr>
                      <a:r>
                        <a:rPr lang="en-US" sz="900" spc="0" dirty="0">
                          <a:effectLst/>
                          <a:latin typeface="Brandon Grotesque" panose="020B0503020203060202" pitchFamily="34" charset="77"/>
                        </a:rPr>
                        <a:t>Share lessons learned from the initial months of the pandemic and priorities for CXOs to focus on throughout the year.</a:t>
                      </a:r>
                    </a:p>
                    <a:p>
                      <a:pPr marL="0" rtl="0" fontAlgn="ctr" latinLnBrk="0">
                        <a:spcBef>
                          <a:spcPts val="0"/>
                        </a:spcBef>
                        <a:spcAft>
                          <a:spcPts val="0"/>
                        </a:spcAft>
                      </a:pPr>
                      <a:endParaRPr lang="en-US" sz="900" spc="0" dirty="0">
                        <a:effectLst/>
                        <a:latin typeface="Brandon Grotesque" panose="020B0503020203060202" pitchFamily="34" charset="77"/>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spc="0" dirty="0">
                          <a:effectLst/>
                          <a:latin typeface="Brandon Grotesque" panose="020B0503020203060202" pitchFamily="34" charset="77"/>
                        </a:rPr>
                        <a:t>COVID-19 may have accelerated digital-first customer service solutions, but we were heading into digital experiences anyway. How can companies make sure they’re harnessing these experiences in a smart way?</a:t>
                      </a:r>
                    </a:p>
                    <a:p>
                      <a:pPr marL="0" marR="0" indent="0" rtl="0" fontAlgn="t" latinLnBrk="0">
                        <a:spcBef>
                          <a:spcPts val="0"/>
                        </a:spcBef>
                        <a:spcAft>
                          <a:spcPts val="0"/>
                        </a:spcAft>
                        <a:tabLst/>
                      </a:pPr>
                      <a:endParaRPr lang="en-US" sz="900" b="1" dirty="0">
                        <a:effectLst/>
                        <a:latin typeface="Brandon Grotesque" panose="020B0503020203060202" pitchFamily="34" charset="77"/>
                      </a:endParaRPr>
                    </a:p>
                    <a:p>
                      <a:pPr marL="0" marR="0" indent="0" rtl="0" fontAlgn="t" latinLnBrk="0">
                        <a:spcBef>
                          <a:spcPts val="0"/>
                        </a:spcBef>
                        <a:spcAft>
                          <a:spcPts val="0"/>
                        </a:spcAft>
                        <a:tabLst/>
                      </a:pPr>
                      <a:r>
                        <a:rPr lang="en-US" sz="900" b="1" dirty="0">
                          <a:effectLst/>
                          <a:latin typeface="Brandon Grotesque" panose="020B0503020203060202" pitchFamily="34" charset="77"/>
                        </a:rPr>
                        <a:t>Forbes</a:t>
                      </a:r>
                    </a:p>
                    <a:p>
                      <a:pPr marL="0" marR="0" indent="0" rtl="0" fontAlgn="t" latinLnBrk="0">
                        <a:spcBef>
                          <a:spcPts val="0"/>
                        </a:spcBef>
                        <a:spcAft>
                          <a:spcPts val="0"/>
                        </a:spcAft>
                        <a:tabLst/>
                      </a:pPr>
                      <a:r>
                        <a:rPr lang="en-US" sz="900" b="1" dirty="0">
                          <a:effectLst/>
                          <a:latin typeface="Brandon Grotesque" panose="020B0503020203060202" pitchFamily="34" charset="77"/>
                        </a:rPr>
                        <a:t>Amazing Business Radio with </a:t>
                      </a:r>
                      <a:r>
                        <a:rPr lang="en-US" sz="900" b="1" dirty="0" err="1">
                          <a:effectLst/>
                          <a:latin typeface="Brandon Grotesque" panose="020B0503020203060202" pitchFamily="34" charset="77"/>
                        </a:rPr>
                        <a:t>Shep</a:t>
                      </a:r>
                      <a:r>
                        <a:rPr lang="en-US" sz="900" b="1" dirty="0">
                          <a:effectLst/>
                          <a:latin typeface="Brandon Grotesque" panose="020B0503020203060202" pitchFamily="34" charset="77"/>
                        </a:rPr>
                        <a:t> </a:t>
                      </a:r>
                      <a:r>
                        <a:rPr lang="en-US" sz="900" b="1" dirty="0" err="1">
                          <a:effectLst/>
                          <a:latin typeface="Brandon Grotesque" panose="020B0503020203060202" pitchFamily="34" charset="77"/>
                        </a:rPr>
                        <a:t>Hyken</a:t>
                      </a:r>
                      <a:endParaRPr lang="en-US" sz="90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t" latinLnBrk="0">
                        <a:spcBef>
                          <a:spcPts val="1600"/>
                        </a:spcBef>
                        <a:spcAft>
                          <a:spcPts val="0"/>
                        </a:spcAft>
                      </a:pPr>
                      <a:r>
                        <a:rPr lang="en-US" sz="900" spc="0" dirty="0">
                          <a:effectLst/>
                          <a:latin typeface="Brandon Grotesque" panose="020B0503020203060202" pitchFamily="34" charset="77"/>
                        </a:rPr>
                        <a:t>Partner with customers, develop case studies, and work with influencers to showcase the importance of digital-first customer care.</a:t>
                      </a:r>
                    </a:p>
                    <a:p>
                      <a:pPr marL="0" marR="0" indent="0" algn="l" rtl="0" fontAlgn="t" latinLnBrk="0">
                        <a:spcBef>
                          <a:spcPts val="0"/>
                        </a:spcBef>
                        <a:spcAft>
                          <a:spcPts val="0"/>
                        </a:spcAft>
                      </a:pPr>
                      <a:endParaRPr lang="en-US" sz="900" spc="0" dirty="0">
                        <a:effectLst/>
                        <a:latin typeface="Brandon Grotesque" panose="020B0503020203060202" pitchFamily="34" charset="77"/>
                      </a:endParaRPr>
                    </a:p>
                    <a:p>
                      <a:pPr marL="0" marR="0" indent="0" algn="l" rtl="0" fontAlgn="t" latinLnBrk="0">
                        <a:spcBef>
                          <a:spcPts val="0"/>
                        </a:spcBef>
                        <a:spcAft>
                          <a:spcPts val="0"/>
                        </a:spcAft>
                      </a:pPr>
                      <a:r>
                        <a:rPr lang="en-US" sz="900" spc="0" dirty="0">
                          <a:effectLst/>
                          <a:latin typeface="Brandon Grotesque" panose="020B0503020203060202" pitchFamily="34" charset="77"/>
                        </a:rPr>
                        <a:t>As digital experiences become a more integral part of customer care, share the steps companies can take to ensure they’re delivering to their biggest supporters.</a:t>
                      </a:r>
                    </a:p>
                    <a:p>
                      <a:pPr marL="0" marR="0" indent="0" algn="l" rtl="0" fontAlgn="t" latinLnBrk="0">
                        <a:spcBef>
                          <a:spcPts val="0"/>
                        </a:spcBef>
                        <a:spcAft>
                          <a:spcPts val="0"/>
                        </a:spcAft>
                      </a:pPr>
                      <a:endParaRPr lang="en-US" sz="900" spc="0" dirty="0">
                        <a:effectLst/>
                        <a:latin typeface="Brandon Grotesque" panose="020B0503020203060202" pitchFamily="34" charset="77"/>
                      </a:endParaRPr>
                    </a:p>
                    <a:p>
                      <a:pPr marL="0" marR="0" indent="0" algn="l" rtl="0" fontAlgn="t" latinLnBrk="0">
                        <a:spcBef>
                          <a:spcPts val="0"/>
                        </a:spcBef>
                        <a:spcAft>
                          <a:spcPts val="0"/>
                        </a:spcAft>
                      </a:pPr>
                      <a:r>
                        <a:rPr lang="en-US" sz="900" b="1" spc="0" dirty="0">
                          <a:effectLst/>
                          <a:latin typeface="Brandon Grotesque" panose="020B0503020203060202" pitchFamily="34" charset="77"/>
                        </a:rPr>
                        <a:t>G2</a:t>
                      </a:r>
                    </a:p>
                    <a:p>
                      <a:pPr marL="0" marR="0" indent="0" algn="l" rtl="0" fontAlgn="t" latinLnBrk="0">
                        <a:spcBef>
                          <a:spcPts val="0"/>
                        </a:spcBef>
                        <a:spcAft>
                          <a:spcPts val="0"/>
                        </a:spcAft>
                      </a:pPr>
                      <a:r>
                        <a:rPr lang="en-US" sz="900" b="1" spc="0" dirty="0" err="1">
                          <a:effectLst/>
                          <a:latin typeface="Brandon Grotesque" panose="020B0503020203060202" pitchFamily="34" charset="77"/>
                        </a:rPr>
                        <a:t>ClickZ</a:t>
                      </a:r>
                      <a:endParaRPr lang="en-US" sz="900" b="1"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2405110"/>
                  </a:ext>
                </a:extLst>
              </a:tr>
            </a:tbl>
          </a:graphicData>
        </a:graphic>
      </p:graphicFrame>
      <p:sp>
        <p:nvSpPr>
          <p:cNvPr id="8" name="Rectangle 7">
            <a:extLst>
              <a:ext uri="{FF2B5EF4-FFF2-40B4-BE49-F238E27FC236}">
                <a16:creationId xmlns:a16="http://schemas.microsoft.com/office/drawing/2014/main" id="{1D011783-126E-7D42-B6DE-1D3251C3F418}"/>
              </a:ext>
            </a:extLst>
          </p:cNvPr>
          <p:cNvSpPr/>
          <p:nvPr/>
        </p:nvSpPr>
        <p:spPr>
          <a:xfrm>
            <a:off x="2716823" y="239898"/>
            <a:ext cx="2728452" cy="1131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Customize for your opp</a:t>
            </a:r>
          </a:p>
        </p:txBody>
      </p:sp>
    </p:spTree>
    <p:extLst>
      <p:ext uri="{BB962C8B-B14F-4D97-AF65-F5344CB8AC3E}">
        <p14:creationId xmlns:p14="http://schemas.microsoft.com/office/powerpoint/2010/main" val="1901187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67</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68</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ABFBC-6D60-0644-8EDE-4F77B28E2AEB}"/>
              </a:ext>
            </a:extLst>
          </p:cNvPr>
          <p:cNvSpPr/>
          <p:nvPr/>
        </p:nvSpPr>
        <p:spPr>
          <a:xfrm>
            <a:off x="4756825" y="411296"/>
            <a:ext cx="2433290" cy="2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99F30-CED7-8F42-9527-8DB6775D7833}"/>
              </a:ext>
            </a:extLst>
          </p:cNvPr>
          <p:cNvSpPr/>
          <p:nvPr/>
        </p:nvSpPr>
        <p:spPr>
          <a:xfrm>
            <a:off x="5040347" y="546942"/>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a:xfrm>
            <a:off x="1440872" y="6441251"/>
            <a:ext cx="1078769" cy="2708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8800008"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10" name="Content Placeholder 7">
            <a:extLst>
              <a:ext uri="{FF2B5EF4-FFF2-40B4-BE49-F238E27FC236}">
                <a16:creationId xmlns:a16="http://schemas.microsoft.com/office/drawing/2014/main" id="{38BB269F-6169-A145-BB8F-520AA0F06C25}"/>
              </a:ext>
            </a:extLst>
          </p:cNvPr>
          <p:cNvSpPr txBox="1">
            <a:spLocks/>
          </p:cNvSpPr>
          <p:nvPr/>
        </p:nvSpPr>
        <p:spPr>
          <a:xfrm>
            <a:off x="1561843" y="3657532"/>
            <a:ext cx="2066529"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6" name="Title 1">
            <a:extLst>
              <a:ext uri="{FF2B5EF4-FFF2-40B4-BE49-F238E27FC236}">
                <a16:creationId xmlns:a16="http://schemas.microsoft.com/office/drawing/2014/main" id="{D5F8CE7B-E6D5-C749-BBFB-18B15EE870D5}"/>
              </a:ext>
            </a:extLst>
          </p:cNvPr>
          <p:cNvSpPr txBox="1">
            <a:spLocks/>
          </p:cNvSpPr>
          <p:nvPr/>
        </p:nvSpPr>
        <p:spPr>
          <a:xfrm>
            <a:off x="694325" y="430624"/>
            <a:ext cx="2021387" cy="521969"/>
          </a:xfrm>
          <a:prstGeom prst="rect">
            <a:avLst/>
          </a:prstGeom>
          <a:ln>
            <a:noFill/>
          </a:ln>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Matt Flake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CEO</a:t>
            </a:r>
          </a:p>
        </p:txBody>
      </p:sp>
      <p:sp>
        <p:nvSpPr>
          <p:cNvPr id="11" name="Content Placeholder 8">
            <a:extLst>
              <a:ext uri="{FF2B5EF4-FFF2-40B4-BE49-F238E27FC236}">
                <a16:creationId xmlns:a16="http://schemas.microsoft.com/office/drawing/2014/main" id="{675CAF5E-0AE2-B142-B9C7-4DBCBF3D094A}"/>
              </a:ext>
            </a:extLst>
          </p:cNvPr>
          <p:cNvSpPr txBox="1">
            <a:spLocks/>
          </p:cNvSpPr>
          <p:nvPr/>
        </p:nvSpPr>
        <p:spPr>
          <a:xfrm>
            <a:off x="436411" y="2917592"/>
            <a:ext cx="276230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Corporate strategy and vision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Major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kumimoji="0" lang="en-US" sz="120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Media intros, meet &amp; greets re Q2 transformation</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CEO &amp; top tier events: Bloomberg Breakaway CEO, Money2020, Mobile World Congress </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111111"/>
                </a:solidFill>
                <a:latin typeface="Brandon Grotesque" panose="020B0503020203060202" pitchFamily="34" charset="77"/>
                <a:ea typeface="MS PGothic" charset="0"/>
                <a:cs typeface="Franklin Gothic Book"/>
              </a:rPr>
              <a:t>Business media and broadcast on banking/lending trends</a:t>
            </a: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p:txBody>
      </p:sp>
      <p:pic>
        <p:nvPicPr>
          <p:cNvPr id="12" name="Picture 11">
            <a:extLst>
              <a:ext uri="{FF2B5EF4-FFF2-40B4-BE49-F238E27FC236}">
                <a16:creationId xmlns:a16="http://schemas.microsoft.com/office/drawing/2014/main" id="{B07CEB2D-62AF-0C40-A94C-7AB589B84FF0}"/>
              </a:ext>
            </a:extLst>
          </p:cNvPr>
          <p:cNvPicPr>
            <a:picLocks noChangeAspect="1"/>
          </p:cNvPicPr>
          <p:nvPr/>
        </p:nvPicPr>
        <p:blipFill rotWithShape="1">
          <a:blip r:embed="rId3"/>
          <a:srcRect l="9718" t="2484" r="1945" b="3765"/>
          <a:stretch/>
        </p:blipFill>
        <p:spPr>
          <a:xfrm>
            <a:off x="964354" y="1155039"/>
            <a:ext cx="1481328" cy="1481328"/>
          </a:xfrm>
          <a:prstGeom prst="ellipse">
            <a:avLst/>
          </a:prstGeom>
          <a:noFill/>
          <a:ln w="25400" cap="rnd">
            <a:solidFill>
              <a:srgbClr val="23B27F"/>
            </a:solidFill>
          </a:ln>
          <a:effectLst/>
        </p:spPr>
      </p:pic>
      <p:sp>
        <p:nvSpPr>
          <p:cNvPr id="13" name="Title 1">
            <a:extLst>
              <a:ext uri="{FF2B5EF4-FFF2-40B4-BE49-F238E27FC236}">
                <a16:creationId xmlns:a16="http://schemas.microsoft.com/office/drawing/2014/main" id="{C315D705-9C9C-694E-85D8-CBE2AD6985FC}"/>
              </a:ext>
            </a:extLst>
          </p:cNvPr>
          <p:cNvSpPr txBox="1">
            <a:spLocks/>
          </p:cNvSpPr>
          <p:nvPr/>
        </p:nvSpPr>
        <p:spPr>
          <a:xfrm>
            <a:off x="3534030" y="430624"/>
            <a:ext cx="204450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Boogie Wittenburg</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EVP Customer Experience</a:t>
            </a:r>
          </a:p>
        </p:txBody>
      </p:sp>
      <p:sp>
        <p:nvSpPr>
          <p:cNvPr id="16" name="Content Placeholder 8">
            <a:extLst>
              <a:ext uri="{FF2B5EF4-FFF2-40B4-BE49-F238E27FC236}">
                <a16:creationId xmlns:a16="http://schemas.microsoft.com/office/drawing/2014/main" id="{3FF618A7-E2A3-C643-AE36-6082D3EC6FB3}"/>
              </a:ext>
            </a:extLst>
          </p:cNvPr>
          <p:cNvSpPr txBox="1">
            <a:spLocks/>
          </p:cNvSpPr>
          <p:nvPr/>
        </p:nvSpPr>
        <p:spPr>
          <a:xfrm>
            <a:off x="3280995" y="2917592"/>
            <a:ext cx="289590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Leader of FinX101 Part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Top tier a</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nalyst</a:t>
            </a:r>
            <a:r>
              <a:rPr lang="en-US" sz="1200" dirty="0">
                <a:solidFill>
                  <a:srgbClr val="2F2F2E"/>
                </a:solidFill>
                <a:latin typeface="Brandon Grotesque" panose="020B0503020203060202" pitchFamily="34" charset="77"/>
                <a:ea typeface="MS PGothic" charset="0"/>
              </a:rPr>
              <a:t> conversations</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Analyst conversations re FinX</a:t>
            </a:r>
          </a:p>
          <a:p>
            <a:pPr marL="174625" indent="-174625">
              <a:spcBef>
                <a:spcPts val="600"/>
              </a:spcBef>
              <a:buClr>
                <a:srgbClr val="2F2F2E"/>
              </a:buClr>
              <a:defRPr/>
            </a:pPr>
            <a:r>
              <a:rPr kumimoji="0" lang="en-US" sz="120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Franklin Gothic Book"/>
                <a:sym typeface="Helvetica Light"/>
              </a:rPr>
              <a:t>Media intros re financial customer experience</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Top digital banking and industry events like Digital Banking Summit, ACUC,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PaymentsSource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 BI</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Analyst meetings/conferences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t>
            </a:r>
          </a:p>
        </p:txBody>
      </p:sp>
      <p:pic>
        <p:nvPicPr>
          <p:cNvPr id="17" name="Picture 16">
            <a:extLst>
              <a:ext uri="{FF2B5EF4-FFF2-40B4-BE49-F238E27FC236}">
                <a16:creationId xmlns:a16="http://schemas.microsoft.com/office/drawing/2014/main" id="{CAE20774-131B-DD40-A1CB-4E7AAA033952}"/>
              </a:ext>
            </a:extLst>
          </p:cNvPr>
          <p:cNvPicPr>
            <a:picLocks noChangeAspect="1"/>
          </p:cNvPicPr>
          <p:nvPr/>
        </p:nvPicPr>
        <p:blipFill rotWithShape="1">
          <a:blip r:embed="rId4"/>
          <a:srcRect l="2723" t="1361" r="1361"/>
          <a:stretch/>
        </p:blipFill>
        <p:spPr>
          <a:xfrm>
            <a:off x="3815616" y="1194432"/>
            <a:ext cx="1481328" cy="1481328"/>
          </a:xfrm>
          <a:prstGeom prst="ellipse">
            <a:avLst/>
          </a:prstGeom>
          <a:noFill/>
          <a:ln w="25400" cap="rnd">
            <a:solidFill>
              <a:srgbClr val="23B27F"/>
            </a:solidFill>
          </a:ln>
          <a:effectLst/>
        </p:spPr>
      </p:pic>
      <p:sp>
        <p:nvSpPr>
          <p:cNvPr id="18" name="Title 1">
            <a:extLst>
              <a:ext uri="{FF2B5EF4-FFF2-40B4-BE49-F238E27FC236}">
                <a16:creationId xmlns:a16="http://schemas.microsoft.com/office/drawing/2014/main" id="{53F4D80E-C767-2B4E-8C68-037DE56C0E2D}"/>
              </a:ext>
            </a:extLst>
          </p:cNvPr>
          <p:cNvSpPr txBox="1">
            <a:spLocks/>
          </p:cNvSpPr>
          <p:nvPr/>
        </p:nvSpPr>
        <p:spPr>
          <a:xfrm>
            <a:off x="6310528" y="430624"/>
            <a:ext cx="2424074"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Will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Furrer</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Strategy &amp; Marketing Officer</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6251479" y="2917592"/>
            <a:ext cx="273912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branding and marketing topics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Partnership/acquisition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ID financial marketing/ branding panel </a:t>
            </a:r>
            <a:r>
              <a:rPr lang="en-US" sz="1200" dirty="0" err="1">
                <a:solidFill>
                  <a:srgbClr val="2F2F2E"/>
                </a:solidFill>
                <a:latin typeface="Brandon Grotesque" panose="020B0503020203060202" pitchFamily="34" charset="77"/>
                <a:ea typeface="MS PGothic" charset="0"/>
              </a:rPr>
              <a:t>opps</a:t>
            </a:r>
            <a:r>
              <a:rPr lang="en-US" sz="1200" dirty="0">
                <a:solidFill>
                  <a:srgbClr val="2F2F2E"/>
                </a:solidFill>
                <a:latin typeface="Brandon Grotesque" panose="020B0503020203060202" pitchFamily="34" charset="77"/>
                <a:ea typeface="MS PGothic" charset="0"/>
              </a:rPr>
              <a:t> for 2020</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 Forum, SXSW, TechCrunch Disrupt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when defining the customer mindset</a:t>
            </a:r>
          </a:p>
        </p:txBody>
      </p:sp>
      <p:pic>
        <p:nvPicPr>
          <p:cNvPr id="22" name="Picture 21">
            <a:extLst>
              <a:ext uri="{FF2B5EF4-FFF2-40B4-BE49-F238E27FC236}">
                <a16:creationId xmlns:a16="http://schemas.microsoft.com/office/drawing/2014/main" id="{041F8223-3CA1-1142-BF08-9360F8723158}"/>
              </a:ext>
            </a:extLst>
          </p:cNvPr>
          <p:cNvPicPr>
            <a:picLocks noChangeAspect="1"/>
          </p:cNvPicPr>
          <p:nvPr/>
        </p:nvPicPr>
        <p:blipFill rotWithShape="1">
          <a:blip r:embed="rId5"/>
          <a:srcRect l="7434" t="3203" r="3140" b="4833"/>
          <a:stretch/>
        </p:blipFill>
        <p:spPr>
          <a:xfrm>
            <a:off x="6781901" y="1194432"/>
            <a:ext cx="1481328" cy="1481328"/>
          </a:xfrm>
          <a:prstGeom prst="ellipse">
            <a:avLst/>
          </a:prstGeom>
          <a:noFill/>
          <a:ln w="25400" cap="rnd">
            <a:solidFill>
              <a:srgbClr val="23B27F"/>
            </a:solidFill>
          </a:ln>
          <a:effectLst/>
        </p:spPr>
      </p:pic>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9152551" y="2898264"/>
            <a:ext cx="254035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Technical + digitization trends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Tech’s influence on FinX</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Association for Financial Tech event;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Bank tech publications like Fintech Future and Bank Systems &amp; Technology</a:t>
            </a: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9016614" y="411296"/>
            <a:ext cx="2699682"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Adam Blue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Technology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6"/>
          <a:srcRect l="1380" r="1380"/>
          <a:stretch/>
        </p:blipFill>
        <p:spPr>
          <a:xfrm>
            <a:off x="9625791" y="1135711"/>
            <a:ext cx="1481328" cy="1481328"/>
          </a:xfrm>
          <a:prstGeom prst="ellipse">
            <a:avLst/>
          </a:prstGeom>
          <a:noFill/>
          <a:ln w="25400" cap="rnd">
            <a:solidFill>
              <a:srgbClr val="23B27F"/>
            </a:solidFill>
          </a:ln>
          <a:effectLst/>
        </p:spPr>
      </p:pic>
      <p:sp>
        <p:nvSpPr>
          <p:cNvPr id="3" name="Rectangle 2">
            <a:extLst>
              <a:ext uri="{FF2B5EF4-FFF2-40B4-BE49-F238E27FC236}">
                <a16:creationId xmlns:a16="http://schemas.microsoft.com/office/drawing/2014/main" id="{BF0BB19D-7824-004D-B12C-51EE545C809B}"/>
              </a:ext>
            </a:extLst>
          </p:cNvPr>
          <p:cNvSpPr/>
          <p:nvPr/>
        </p:nvSpPr>
        <p:spPr>
          <a:xfrm>
            <a:off x="4250083" y="5993602"/>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10370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7</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572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99F30-CED7-8F42-9527-8DB6775D7833}"/>
              </a:ext>
            </a:extLst>
          </p:cNvPr>
          <p:cNvSpPr/>
          <p:nvPr/>
        </p:nvSpPr>
        <p:spPr>
          <a:xfrm>
            <a:off x="4686300" y="507186"/>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7705482"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grpSp>
        <p:nvGrpSpPr>
          <p:cNvPr id="6" name="Group 5">
            <a:extLst>
              <a:ext uri="{FF2B5EF4-FFF2-40B4-BE49-F238E27FC236}">
                <a16:creationId xmlns:a16="http://schemas.microsoft.com/office/drawing/2014/main" id="{1BC33D95-8AA1-0948-913B-F4B63A76D24D}"/>
              </a:ext>
            </a:extLst>
          </p:cNvPr>
          <p:cNvGrpSpPr/>
          <p:nvPr/>
        </p:nvGrpSpPr>
        <p:grpSpPr>
          <a:xfrm>
            <a:off x="1559805" y="390868"/>
            <a:ext cx="2514600" cy="5804655"/>
            <a:chOff x="1559805" y="390868"/>
            <a:chExt cx="2514600" cy="5804655"/>
          </a:xfrm>
        </p:grpSpPr>
        <p:sp>
          <p:nvSpPr>
            <p:cNvPr id="18" name="Title 1">
              <a:extLst>
                <a:ext uri="{FF2B5EF4-FFF2-40B4-BE49-F238E27FC236}">
                  <a16:creationId xmlns:a16="http://schemas.microsoft.com/office/drawing/2014/main" id="{53F4D80E-C767-2B4E-8C68-037DE56C0E2D}"/>
                </a:ext>
              </a:extLst>
            </p:cNvPr>
            <p:cNvSpPr txBox="1">
              <a:spLocks/>
            </p:cNvSpPr>
            <p:nvPr/>
          </p:nvSpPr>
          <p:spPr>
            <a:xfrm>
              <a:off x="2045270" y="390868"/>
              <a:ext cx="154367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Rekha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Garapati</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Product &amp; Hosting</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1559805" y="2895649"/>
              <a:ext cx="2514600"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Product innovation + updates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FinX innovation + development</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Tactical banking and industry events like JAC TechConnect or AFP</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Trade media relationships, especially around customer case studies</a:t>
              </a:r>
            </a:p>
          </p:txBody>
        </p:sp>
        <p:pic>
          <p:nvPicPr>
            <p:cNvPr id="22" name="Picture 21">
              <a:extLst>
                <a:ext uri="{FF2B5EF4-FFF2-40B4-BE49-F238E27FC236}">
                  <a16:creationId xmlns:a16="http://schemas.microsoft.com/office/drawing/2014/main" id="{041F8223-3CA1-1142-BF08-9360F8723158}"/>
                </a:ext>
              </a:extLst>
            </p:cNvPr>
            <p:cNvPicPr>
              <a:picLocks/>
            </p:cNvPicPr>
            <p:nvPr/>
          </p:nvPicPr>
          <p:blipFill rotWithShape="1">
            <a:blip r:embed="rId3"/>
            <a:srcRect l="6940" t="6031" r="-909"/>
            <a:stretch/>
          </p:blipFill>
          <p:spPr>
            <a:xfrm>
              <a:off x="2076441" y="1154676"/>
              <a:ext cx="1481328" cy="1481328"/>
            </a:xfrm>
            <a:prstGeom prst="ellipse">
              <a:avLst/>
            </a:prstGeom>
            <a:noFill/>
            <a:ln w="25400" cap="rnd">
              <a:solidFill>
                <a:srgbClr val="23B27F"/>
              </a:solidFill>
            </a:ln>
            <a:effectLst/>
          </p:spPr>
        </p:pic>
      </p:grpSp>
      <p:grpSp>
        <p:nvGrpSpPr>
          <p:cNvPr id="3" name="Group 2">
            <a:extLst>
              <a:ext uri="{FF2B5EF4-FFF2-40B4-BE49-F238E27FC236}">
                <a16:creationId xmlns:a16="http://schemas.microsoft.com/office/drawing/2014/main" id="{7A00AF13-0B83-E645-A805-B7408892D258}"/>
              </a:ext>
            </a:extLst>
          </p:cNvPr>
          <p:cNvGrpSpPr/>
          <p:nvPr/>
        </p:nvGrpSpPr>
        <p:grpSpPr>
          <a:xfrm>
            <a:off x="4746000" y="390868"/>
            <a:ext cx="2699682" cy="5804655"/>
            <a:chOff x="4746049" y="390868"/>
            <a:chExt cx="2699682" cy="5804655"/>
          </a:xfrm>
        </p:grpSpPr>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4746049"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Digital strategy/automation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Q2 tech growth journey</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Strategic tech events like </a:t>
              </a:r>
              <a:b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NACHA Payments and AFT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CIO publications like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Banking CIO Outlook</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5059648" y="390868"/>
              <a:ext cx="188740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Lou Senko</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Information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4"/>
            <a:srcRect l="4387" r="15889" b="20276"/>
            <a:stretch/>
          </p:blipFill>
          <p:spPr>
            <a:xfrm>
              <a:off x="5262685" y="1154676"/>
              <a:ext cx="1481328" cy="1481328"/>
            </a:xfrm>
            <a:prstGeom prst="ellipse">
              <a:avLst/>
            </a:prstGeom>
            <a:noFill/>
            <a:ln w="25400" cap="rnd">
              <a:solidFill>
                <a:srgbClr val="23B27F"/>
              </a:solidFill>
            </a:ln>
            <a:effectLst/>
          </p:spPr>
        </p:pic>
      </p:grpSp>
      <p:grpSp>
        <p:nvGrpSpPr>
          <p:cNvPr id="2" name="Group 1">
            <a:extLst>
              <a:ext uri="{FF2B5EF4-FFF2-40B4-BE49-F238E27FC236}">
                <a16:creationId xmlns:a16="http://schemas.microsoft.com/office/drawing/2014/main" id="{3F326461-82A1-5041-BB34-345F912A101E}"/>
              </a:ext>
            </a:extLst>
          </p:cNvPr>
          <p:cNvGrpSpPr/>
          <p:nvPr/>
        </p:nvGrpSpPr>
        <p:grpSpPr>
          <a:xfrm>
            <a:off x="7932195" y="390868"/>
            <a:ext cx="2699682" cy="5804655"/>
            <a:chOff x="7932195" y="390868"/>
            <a:chExt cx="2699682" cy="5804655"/>
          </a:xfrm>
        </p:grpSpPr>
        <p:pic>
          <p:nvPicPr>
            <p:cNvPr id="29" name="Picture 28">
              <a:extLst>
                <a:ext uri="{FF2B5EF4-FFF2-40B4-BE49-F238E27FC236}">
                  <a16:creationId xmlns:a16="http://schemas.microsoft.com/office/drawing/2014/main" id="{BCE76BE5-1E94-604B-8677-FF401157ACE4}"/>
                </a:ext>
              </a:extLst>
            </p:cNvPr>
            <p:cNvPicPr>
              <a:picLocks noChangeAspect="1"/>
            </p:cNvPicPr>
            <p:nvPr/>
          </p:nvPicPr>
          <p:blipFill rotWithShape="1">
            <a:blip r:embed="rId5"/>
            <a:srcRect l="8445" t="4481" r="15470" b="19434"/>
            <a:stretch/>
          </p:blipFill>
          <p:spPr>
            <a:xfrm>
              <a:off x="8541372" y="1134228"/>
              <a:ext cx="1481328" cy="1481328"/>
            </a:xfrm>
            <a:prstGeom prst="ellipse">
              <a:avLst/>
            </a:prstGeom>
            <a:noFill/>
            <a:ln w="25400" cap="rnd">
              <a:solidFill>
                <a:srgbClr val="23B27F"/>
              </a:solidFill>
            </a:ln>
            <a:effectLst/>
          </p:spPr>
        </p:pic>
        <p:sp>
          <p:nvSpPr>
            <p:cNvPr id="30" name="Title 1">
              <a:extLst>
                <a:ext uri="{FF2B5EF4-FFF2-40B4-BE49-F238E27FC236}">
                  <a16:creationId xmlns:a16="http://schemas.microsoft.com/office/drawing/2014/main" id="{945E8A2F-9E0F-8D49-AB2A-5894C973355D}"/>
                </a:ext>
              </a:extLst>
            </p:cNvPr>
            <p:cNvSpPr txBox="1">
              <a:spLocks/>
            </p:cNvSpPr>
            <p:nvPr/>
          </p:nvSpPr>
          <p:spPr>
            <a:xfrm>
              <a:off x="8593590" y="390868"/>
              <a:ext cx="137689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Paul Walker</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General Manager</a:t>
              </a:r>
            </a:p>
          </p:txBody>
        </p:sp>
        <p:sp>
          <p:nvSpPr>
            <p:cNvPr id="34" name="Content Placeholder 8">
              <a:extLst>
                <a:ext uri="{FF2B5EF4-FFF2-40B4-BE49-F238E27FC236}">
                  <a16:creationId xmlns:a16="http://schemas.microsoft.com/office/drawing/2014/main" id="{9691410B-AFF4-4C40-8335-16CA3F08D817}"/>
                </a:ext>
              </a:extLst>
            </p:cNvPr>
            <p:cNvSpPr txBox="1">
              <a:spLocks/>
            </p:cNvSpPr>
            <p:nvPr/>
          </p:nvSpPr>
          <p:spPr>
            <a:xfrm>
              <a:off x="7932195"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API and open banking trends</a:t>
              </a: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Fintech events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and various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TechConnects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Fintech and general tech publications like Fintech Magazine and TechCrunch</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grpSp>
      <p:sp>
        <p:nvSpPr>
          <p:cNvPr id="19" name="Rectangle 18">
            <a:extLst>
              <a:ext uri="{FF2B5EF4-FFF2-40B4-BE49-F238E27FC236}">
                <a16:creationId xmlns:a16="http://schemas.microsoft.com/office/drawing/2014/main" id="{7E3665D2-F7BE-E74D-A1A0-1DB4522BCEB7}"/>
              </a:ext>
            </a:extLst>
          </p:cNvPr>
          <p:cNvSpPr/>
          <p:nvPr/>
        </p:nvSpPr>
        <p:spPr>
          <a:xfrm>
            <a:off x="4220213" y="5979747"/>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049637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71</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BRAND </a:t>
            </a:r>
            <a:br>
              <a:rPr lang="en-US" dirty="0"/>
            </a:br>
            <a:r>
              <a:rPr lang="en-US" dirty="0"/>
              <a:t>FRAMEWORK</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MISSION</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Our intentions and action: The method, objective, and plans in achieving our goal as a company.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1" y="2257187"/>
            <a:ext cx="272169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POSITIONING</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A sustained, organizing principle that is used to align the organization while informing the creation of consistent, differentiated stakeholder experiences.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t>Elevator </a:t>
            </a:r>
          </a:p>
          <a:p>
            <a:pPr lvl="0">
              <a:lnSpc>
                <a:spcPct val="80000"/>
              </a:lnSpc>
              <a:defRPr/>
            </a:pPr>
            <a:r>
              <a:rPr lang="en-US" sz="2400" dirty="0"/>
              <a:t>Statement</a:t>
            </a:r>
            <a:br>
              <a:rPr lang="en-US" sz="2400" dirty="0"/>
            </a:b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Overview of who we are, what we do,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and why it’s important. To be written in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 way that can be spoken.</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solidFill>
                  <a:srgbClr val="2F2F2E"/>
                </a:solidFill>
              </a:rPr>
              <a:t>Key </a:t>
            </a:r>
          </a:p>
          <a:p>
            <a:pPr lvl="0">
              <a:lnSpc>
                <a:spcPct val="80000"/>
              </a:lnSpc>
              <a:defRPr/>
            </a:pPr>
            <a:r>
              <a:rPr lang="en-US" sz="2400" dirty="0">
                <a:solidFill>
                  <a:srgbClr val="2F2F2E"/>
                </a:solidFill>
              </a:rPr>
              <a:t>Messages</a:t>
            </a:r>
          </a:p>
          <a:p>
            <a:pPr lvl="0">
              <a:lnSpc>
                <a:spcPct val="80000"/>
              </a:lnSpc>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Statements that show the value you provide </a:t>
            </a:r>
          </a:p>
          <a:p>
            <a:pPr lvl="0">
              <a:lnSpc>
                <a:spcPct val="100000"/>
              </a:lnSpc>
              <a:defRPr/>
            </a:pPr>
            <a:r>
              <a:rPr lang="en-US" sz="1200" cap="none" dirty="0">
                <a:solidFill>
                  <a:schemeClr val="tx2"/>
                </a:solidFill>
                <a:latin typeface="Brandon Grotesque" panose="020B0503020203060202" pitchFamily="34" charset="77"/>
              </a:rPr>
              <a:t>your clients. These should be pain-point driven </a:t>
            </a:r>
          </a:p>
          <a:p>
            <a:pPr lvl="0">
              <a:lnSpc>
                <a:spcPct val="100000"/>
              </a:lnSpc>
              <a:defRPr/>
            </a:pPr>
            <a:r>
              <a:rPr lang="en-US" sz="1200" cap="none" dirty="0">
                <a:solidFill>
                  <a:schemeClr val="tx2"/>
                </a:solidFill>
                <a:latin typeface="Brandon Grotesque" panose="020B0503020203060202" pitchFamily="34" charset="77"/>
              </a:rPr>
              <a:t>and solutions oriented.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2694043"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BRAND</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BOILERPLATE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Who we are, simply. To be used in written form and formal documents.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TONE</a:t>
            </a:r>
          </a:p>
          <a:p>
            <a:pPr>
              <a:lnSpc>
                <a:spcPct val="80000"/>
              </a:lnSpc>
              <a:defRPr/>
            </a:pPr>
            <a:r>
              <a:rPr lang="en-US" sz="2400" dirty="0">
                <a:solidFill>
                  <a:srgbClr val="2F2F2E"/>
                </a:solidFill>
              </a:rPr>
              <a:t>&amp; VOICE</a:t>
            </a: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The personality and attitude of the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7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SIMPLIFIED IN-PERSON SLIDES</a:t>
            </a:r>
          </a:p>
        </p:txBody>
      </p:sp>
    </p:spTree>
    <p:extLst>
      <p:ext uri="{BB962C8B-B14F-4D97-AF65-F5344CB8AC3E}">
        <p14:creationId xmlns:p14="http://schemas.microsoft.com/office/powerpoint/2010/main" val="949342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pPr marL="285750" indent="-285750">
              <a:buFont typeface="Arial" panose="020B0604020202020204" pitchFamily="34" charset="0"/>
              <a:buChar char="•"/>
            </a:pPr>
            <a:r>
              <a:rPr lang="en-US" sz="1600" dirty="0"/>
              <a:t>16+ years in business</a:t>
            </a:r>
          </a:p>
          <a:p>
            <a:pPr marL="285750" indent="-285750">
              <a:buFont typeface="Arial" panose="020B0604020202020204" pitchFamily="34" charset="0"/>
              <a:buChar char="•"/>
            </a:pPr>
            <a:r>
              <a:rPr lang="en-US" sz="1600" dirty="0"/>
              <a:t>Full-service marketing communications firm: strategy, PR, content, digital, creative, analytics, and research</a:t>
            </a:r>
          </a:p>
          <a:p>
            <a:pPr marL="285750" indent="-285750">
              <a:buFont typeface="Arial" panose="020B0604020202020204" pitchFamily="34" charset="0"/>
              <a:buChar char="•"/>
            </a:pPr>
            <a:r>
              <a:rPr lang="en-US" sz="1600" dirty="0"/>
              <a:t>39-member staff across Austin, Denver, and New York</a:t>
            </a: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ENLIGHTENMENT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EFFICIENCY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EFFECTIVENESS</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EVOLVING</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44007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77</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78</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p:txBody>
      </p: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p:txBody>
      </p: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p:txBody>
      </p: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p:txBody>
      </p: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p:txBody>
      </p: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p:txBody>
      </p: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
        <p:nvSpPr>
          <p:cNvPr id="5" name="Rectangle 4">
            <a:extLst>
              <a:ext uri="{FF2B5EF4-FFF2-40B4-BE49-F238E27FC236}">
                <a16:creationId xmlns:a16="http://schemas.microsoft.com/office/drawing/2014/main" id="{661C64F1-3EBA-5841-B340-5D5EB2A2F521}"/>
              </a:ext>
            </a:extLst>
          </p:cNvPr>
          <p:cNvSpPr/>
          <p:nvPr/>
        </p:nvSpPr>
        <p:spPr>
          <a:xfrm>
            <a:off x="5067300" y="698500"/>
            <a:ext cx="21717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W NEW ICONS</a:t>
            </a:r>
          </a:p>
        </p:txBody>
      </p:sp>
    </p:spTree>
    <p:extLst>
      <p:ext uri="{BB962C8B-B14F-4D97-AF65-F5344CB8AC3E}">
        <p14:creationId xmlns:p14="http://schemas.microsoft.com/office/powerpoint/2010/main" val="1293413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79</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F6AAE7D3-37CA-CF4B-B148-A71EDFAEA8F1}"/>
              </a:ext>
            </a:extLst>
          </p:cNvPr>
          <p:cNvSpPr>
            <a:spLocks noGrp="1"/>
          </p:cNvSpPr>
          <p:nvPr>
            <p:ph type="title"/>
          </p:nvPr>
        </p:nvSpPr>
        <p:spPr/>
        <p:txBody>
          <a:bodyPr/>
          <a:lstStyle/>
          <a:p>
            <a:r>
              <a:rPr lang="en-US" dirty="0"/>
              <a:t>A few of our </a:t>
            </a:r>
            <a:br>
              <a:rPr lang="en-US" dirty="0"/>
            </a:br>
            <a:r>
              <a:rPr lang="en-US" dirty="0"/>
              <a:t>client partners</a:t>
            </a:r>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8"/>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9"/>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2">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3">
            <a:biLevel thresh="50000"/>
          </a:blip>
          <a:stretch>
            <a:fillRect/>
          </a:stretch>
        </p:blipFill>
        <p:spPr>
          <a:xfrm>
            <a:off x="6290102" y="3816757"/>
            <a:ext cx="2171676" cy="609352"/>
          </a:xfrm>
          <a:prstGeom prst="rect">
            <a:avLst/>
          </a:prstGeom>
        </p:spPr>
      </p:pic>
      <p:pic>
        <p:nvPicPr>
          <p:cNvPr id="19" name="Picture 18">
            <a:extLst>
              <a:ext uri="{FF2B5EF4-FFF2-40B4-BE49-F238E27FC236}">
                <a16:creationId xmlns:a16="http://schemas.microsoft.com/office/drawing/2014/main" id="{66CADCC0-2D98-FE44-A47B-F3767E680242}"/>
              </a:ext>
            </a:extLst>
          </p:cNvPr>
          <p:cNvPicPr>
            <a:picLocks noChangeAspect="1"/>
          </p:cNvPicPr>
          <p:nvPr/>
        </p:nvPicPr>
        <p:blipFill rotWithShape="1">
          <a:blip r:embed="rId14"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Tree>
    <p:extLst>
      <p:ext uri="{BB962C8B-B14F-4D97-AF65-F5344CB8AC3E}">
        <p14:creationId xmlns:p14="http://schemas.microsoft.com/office/powerpoint/2010/main" val="3093216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thoughtful creative.</a:t>
            </a: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8</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Our </a:t>
            </a:r>
            <a:br>
              <a:rPr lang="en-US" dirty="0"/>
            </a:br>
            <a:r>
              <a:rPr lang="en-US" dirty="0"/>
              <a:t>services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3271699"/>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has a wide breadth of PR, marketing, and creative services </a:t>
            </a:r>
            <a:br>
              <a:rPr lang="en-US" sz="1800" dirty="0"/>
            </a:br>
            <a:r>
              <a:rPr lang="en-US" sz="1800" dirty="0"/>
              <a:t>that we pull from to create compelling campaigns. We are constantly evolving our offerings, and the skillsets and expertise that drive them, to stay ahead of the communications curve.</a:t>
            </a:r>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40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FF6E02-C163-F649-849A-9935E9A36317}"/>
              </a:ext>
            </a:extLst>
          </p:cNvPr>
          <p:cNvSpPr>
            <a:spLocks noGrp="1"/>
          </p:cNvSpPr>
          <p:nvPr>
            <p:ph type="sldNum" sz="quarter" idx="12"/>
          </p:nvPr>
        </p:nvSpPr>
        <p:spPr/>
        <p:txBody>
          <a:bodyPr/>
          <a:lstStyle/>
          <a:p>
            <a:fld id="{B15A4BD5-B51F-9048-892F-7599ACE81F82}" type="slidenum">
              <a:rPr lang="en-US" smtClean="0"/>
              <a:pPr/>
              <a:t>80</a:t>
            </a:fld>
            <a:endParaRPr lang="en-US" dirty="0"/>
          </a:p>
        </p:txBody>
      </p:sp>
      <p:sp>
        <p:nvSpPr>
          <p:cNvPr id="6" name="Footer Placeholder 5">
            <a:extLst>
              <a:ext uri="{FF2B5EF4-FFF2-40B4-BE49-F238E27FC236}">
                <a16:creationId xmlns:a16="http://schemas.microsoft.com/office/drawing/2014/main" id="{0BB46CDA-152A-1449-BBB2-DD8FD0E6BD95}"/>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DFC3A2A8-8E54-0244-A6DC-B0A134ED7F72}"/>
              </a:ext>
            </a:extLst>
          </p:cNvPr>
          <p:cNvSpPr>
            <a:spLocks noGrp="1"/>
          </p:cNvSpPr>
          <p:nvPr>
            <p:ph type="title"/>
          </p:nvPr>
        </p:nvSpPr>
        <p:spPr/>
        <p:txBody>
          <a:bodyPr/>
          <a:lstStyle/>
          <a:p>
            <a:r>
              <a:rPr lang="en-US" dirty="0"/>
              <a:t>Industry landscape</a:t>
            </a:r>
          </a:p>
        </p:txBody>
      </p:sp>
      <p:pic>
        <p:nvPicPr>
          <p:cNvPr id="10" name="Content Placeholder 9" descr="A screenshot of a cell phone&#10;&#10;Description automatically generated">
            <a:extLst>
              <a:ext uri="{FF2B5EF4-FFF2-40B4-BE49-F238E27FC236}">
                <a16:creationId xmlns:a16="http://schemas.microsoft.com/office/drawing/2014/main" id="{FD3AF2A3-2688-0E40-9146-B4D2FDFD95B9}"/>
              </a:ext>
            </a:extLst>
          </p:cNvPr>
          <p:cNvPicPr>
            <a:picLocks noGrp="1" noChangeAspect="1"/>
          </p:cNvPicPr>
          <p:nvPr>
            <p:ph sz="quarter" idx="13"/>
          </p:nvPr>
        </p:nvPicPr>
        <p:blipFill rotWithShape="1">
          <a:blip r:embed="rId3"/>
          <a:srcRect t="47093" r="8694" b="3966"/>
          <a:stretch/>
        </p:blipFill>
        <p:spPr>
          <a:xfrm>
            <a:off x="5565545" y="3224013"/>
            <a:ext cx="5577213" cy="1323864"/>
          </a:xfrm>
        </p:spPr>
      </p:pic>
      <p:sp>
        <p:nvSpPr>
          <p:cNvPr id="3" name="TextBox 2">
            <a:extLst>
              <a:ext uri="{FF2B5EF4-FFF2-40B4-BE49-F238E27FC236}">
                <a16:creationId xmlns:a16="http://schemas.microsoft.com/office/drawing/2014/main" id="{A1D17A79-9CAE-B345-907D-D4D04E9307A9}"/>
              </a:ext>
            </a:extLst>
          </p:cNvPr>
          <p:cNvSpPr txBox="1"/>
          <p:nvPr/>
        </p:nvSpPr>
        <p:spPr>
          <a:xfrm>
            <a:off x="5530178" y="2911839"/>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Ed-Fi Alliance | 1/1/2020-4/17/2020</a:t>
            </a:r>
          </a:p>
        </p:txBody>
      </p:sp>
      <p:pic>
        <p:nvPicPr>
          <p:cNvPr id="11" name="Picture 10" descr="A screenshot of a cell phone&#10;&#10;Description automatically generated">
            <a:extLst>
              <a:ext uri="{FF2B5EF4-FFF2-40B4-BE49-F238E27FC236}">
                <a16:creationId xmlns:a16="http://schemas.microsoft.com/office/drawing/2014/main" id="{24904EB8-AB48-5742-8D0E-D6F0F1B99BF1}"/>
              </a:ext>
            </a:extLst>
          </p:cNvPr>
          <p:cNvPicPr>
            <a:picLocks noChangeAspect="1"/>
          </p:cNvPicPr>
          <p:nvPr/>
        </p:nvPicPr>
        <p:blipFill rotWithShape="1">
          <a:blip r:embed="rId4"/>
          <a:srcRect t="42379" r="27778" b="5772"/>
          <a:stretch/>
        </p:blipFill>
        <p:spPr>
          <a:xfrm>
            <a:off x="5138308" y="3153663"/>
            <a:ext cx="6000164" cy="170097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1CA63F6-CABA-BE4B-80F7-E6FBB14EAFDF}"/>
              </a:ext>
            </a:extLst>
          </p:cNvPr>
          <p:cNvPicPr>
            <a:picLocks noChangeAspect="1"/>
          </p:cNvPicPr>
          <p:nvPr/>
        </p:nvPicPr>
        <p:blipFill rotWithShape="1">
          <a:blip r:embed="rId4"/>
          <a:srcRect l="75912" t="34308" b="53458"/>
          <a:stretch/>
        </p:blipFill>
        <p:spPr>
          <a:xfrm>
            <a:off x="7933574" y="3686452"/>
            <a:ext cx="1286887" cy="258077"/>
          </a:xfrm>
          <a:prstGeom prst="rect">
            <a:avLst/>
          </a:prstGeom>
        </p:spPr>
      </p:pic>
      <p:sp>
        <p:nvSpPr>
          <p:cNvPr id="13" name="TextBox 12">
            <a:extLst>
              <a:ext uri="{FF2B5EF4-FFF2-40B4-BE49-F238E27FC236}">
                <a16:creationId xmlns:a16="http://schemas.microsoft.com/office/drawing/2014/main" id="{20259E23-971C-F24E-9E32-7ED529550AD0}"/>
              </a:ext>
            </a:extLst>
          </p:cNvPr>
          <p:cNvSpPr txBox="1"/>
          <p:nvPr/>
        </p:nvSpPr>
        <p:spPr>
          <a:xfrm>
            <a:off x="5530178" y="2912776"/>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1/1/2020-4/17/2020</a:t>
            </a:r>
          </a:p>
        </p:txBody>
      </p:sp>
      <p:sp>
        <p:nvSpPr>
          <p:cNvPr id="9" name="Rectangle 8">
            <a:extLst>
              <a:ext uri="{FF2B5EF4-FFF2-40B4-BE49-F238E27FC236}">
                <a16:creationId xmlns:a16="http://schemas.microsoft.com/office/drawing/2014/main" id="{AA9DEF1D-3EB6-0B4C-A039-AA2E63AD5FDD}"/>
              </a:ext>
            </a:extLst>
          </p:cNvPr>
          <p:cNvSpPr/>
          <p:nvPr/>
        </p:nvSpPr>
        <p:spPr>
          <a:xfrm>
            <a:off x="533400" y="2536576"/>
            <a:ext cx="3036409"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Leadership</a:t>
            </a:r>
            <a:br>
              <a:rPr lang="en-US" sz="2800" cap="all" dirty="0">
                <a:solidFill>
                  <a:schemeClr val="accent4"/>
                </a:solidFill>
                <a:latin typeface="League Gothic" charset="0"/>
              </a:rPr>
            </a:br>
            <a:r>
              <a:rPr lang="en-US" sz="2800" cap="all" dirty="0">
                <a:latin typeface="League Gothic" charset="0"/>
              </a:rPr>
              <a:t>Break away from the pack</a:t>
            </a:r>
          </a:p>
        </p:txBody>
      </p:sp>
      <p:sp>
        <p:nvSpPr>
          <p:cNvPr id="18" name="Rectangle 17">
            <a:extLst>
              <a:ext uri="{FF2B5EF4-FFF2-40B4-BE49-F238E27FC236}">
                <a16:creationId xmlns:a16="http://schemas.microsoft.com/office/drawing/2014/main" id="{234DE3C6-3D14-1043-9BD4-07E54DA9E512}"/>
              </a:ext>
            </a:extLst>
          </p:cNvPr>
          <p:cNvSpPr/>
          <p:nvPr/>
        </p:nvSpPr>
        <p:spPr>
          <a:xfrm>
            <a:off x="533400" y="3695606"/>
            <a:ext cx="4363695"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stewardship</a:t>
            </a:r>
            <a:br>
              <a:rPr lang="en-US" sz="2800" cap="all" dirty="0">
                <a:solidFill>
                  <a:schemeClr val="accent4"/>
                </a:solidFill>
                <a:latin typeface="League Gothic" charset="0"/>
              </a:rPr>
            </a:br>
            <a:r>
              <a:rPr lang="en-US" sz="2800" cap="all" dirty="0">
                <a:latin typeface="League Gothic" charset="0"/>
              </a:rPr>
              <a:t>own the Ed data interop conversation</a:t>
            </a:r>
          </a:p>
        </p:txBody>
      </p:sp>
      <p:sp>
        <p:nvSpPr>
          <p:cNvPr id="19" name="Rectangle 18">
            <a:extLst>
              <a:ext uri="{FF2B5EF4-FFF2-40B4-BE49-F238E27FC236}">
                <a16:creationId xmlns:a16="http://schemas.microsoft.com/office/drawing/2014/main" id="{ED7DE79F-8B76-AC46-9953-2326D20CA592}"/>
              </a:ext>
            </a:extLst>
          </p:cNvPr>
          <p:cNvSpPr/>
          <p:nvPr/>
        </p:nvSpPr>
        <p:spPr>
          <a:xfrm>
            <a:off x="533400" y="4854636"/>
            <a:ext cx="3712876" cy="790729"/>
          </a:xfrm>
          <a:prstGeom prst="rect">
            <a:avLst/>
          </a:prstGeom>
        </p:spPr>
        <p:txBody>
          <a:bodyPr wrap="none">
            <a:spAutoFit/>
          </a:bodyPr>
          <a:lstStyle/>
          <a:p>
            <a:pPr lvl="0">
              <a:lnSpc>
                <a:spcPct val="80000"/>
              </a:lnSpc>
              <a:defRPr/>
            </a:pPr>
            <a:r>
              <a:rPr lang="en-US" sz="2800" cap="all" dirty="0">
                <a:solidFill>
                  <a:srgbClr val="D75A6A"/>
                </a:solidFill>
                <a:latin typeface="League Gothic" charset="0"/>
              </a:rPr>
              <a:t>challenge: security</a:t>
            </a:r>
            <a:br>
              <a:rPr lang="en-US" sz="2800" cap="all" dirty="0">
                <a:solidFill>
                  <a:schemeClr val="accent4"/>
                </a:solidFill>
                <a:latin typeface="League Gothic" charset="0"/>
              </a:rPr>
            </a:br>
            <a:r>
              <a:rPr lang="en-US" sz="2800" cap="all" dirty="0">
                <a:latin typeface="League Gothic" charset="0"/>
              </a:rPr>
              <a:t>stay on the right side of privacy</a:t>
            </a:r>
          </a:p>
        </p:txBody>
      </p:sp>
      <p:graphicFrame>
        <p:nvGraphicFramePr>
          <p:cNvPr id="32" name="Chart 31">
            <a:extLst>
              <a:ext uri="{FF2B5EF4-FFF2-40B4-BE49-F238E27FC236}">
                <a16:creationId xmlns:a16="http://schemas.microsoft.com/office/drawing/2014/main" id="{94CE77DF-3973-4D46-BBCB-11F676D41B17}"/>
              </a:ext>
            </a:extLst>
          </p:cNvPr>
          <p:cNvGraphicFramePr>
            <a:graphicFrameLocks/>
          </p:cNvGraphicFramePr>
          <p:nvPr/>
        </p:nvGraphicFramePr>
        <p:xfrm>
          <a:off x="7536685" y="245659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35EBBAE4-2538-A448-86E4-CEF79C016F63}"/>
              </a:ext>
            </a:extLst>
          </p:cNvPr>
          <p:cNvGraphicFramePr>
            <a:graphicFrameLocks/>
          </p:cNvGraphicFramePr>
          <p:nvPr/>
        </p:nvGraphicFramePr>
        <p:xfrm>
          <a:off x="4688206" y="2501387"/>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CD382F58-643C-D84D-AB8D-17DC2BBFFDC0}"/>
              </a:ext>
            </a:extLst>
          </p:cNvPr>
          <p:cNvSpPr/>
          <p:nvPr/>
        </p:nvSpPr>
        <p:spPr>
          <a:xfrm>
            <a:off x="6378088" y="273569"/>
            <a:ext cx="3749040"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Fill in information unique to the </a:t>
            </a:r>
          </a:p>
        </p:txBody>
      </p:sp>
    </p:spTree>
    <p:extLst>
      <p:ext uri="{BB962C8B-B14F-4D97-AF65-F5344CB8AC3E}">
        <p14:creationId xmlns:p14="http://schemas.microsoft.com/office/powerpoint/2010/main" val="10732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0"/>
                                        </p:tgtEl>
                                        <p:attrNameLst>
                                          <p:attrName>style.opacity</p:attrName>
                                        </p:attrNameLst>
                                      </p:cBhvr>
                                      <p:to>
                                        <p:strVal val="0"/>
                                      </p:to>
                                    </p:set>
                                    <p:animEffect filter="image" prLst="opacity: 0">
                                      <p:cBhvr rctx="IE">
                                        <p:cTn id="17" dur="indefinite"/>
                                        <p:tgtEl>
                                          <p:spTgt spid="10"/>
                                        </p:tgtEl>
                                      </p:cBhvr>
                                    </p:animEffect>
                                  </p:childTnLst>
                                </p:cTn>
                              </p:par>
                              <p:par>
                                <p:cTn id="18" presetID="9" presetClass="emph" presetSubtype="0" grpId="1" nodeType="withEffect">
                                  <p:stCondLst>
                                    <p:cond delay="0"/>
                                  </p:stCondLst>
                                  <p:childTnLst>
                                    <p:set>
                                      <p:cBhvr>
                                        <p:cTn id="19" dur="indefinite"/>
                                        <p:tgtEl>
                                          <p:spTgt spid="3"/>
                                        </p:tgtEl>
                                        <p:attrNameLst>
                                          <p:attrName>style.opacity</p:attrName>
                                        </p:attrNameLst>
                                      </p:cBhvr>
                                      <p:to>
                                        <p:strVal val="0"/>
                                      </p:to>
                                    </p:set>
                                    <p:animEffect filter="image" prLst="opacity: 0">
                                      <p:cBhvr rctx="IE">
                                        <p:cTn id="20" dur="indefinite"/>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p:cTn id="36" dur="indefinite"/>
                                        <p:tgtEl>
                                          <p:spTgt spid="13"/>
                                        </p:tgtEl>
                                        <p:attrNameLst>
                                          <p:attrName>style.opacity</p:attrName>
                                        </p:attrNameLst>
                                      </p:cBhvr>
                                      <p:to>
                                        <p:strVal val="0"/>
                                      </p:to>
                                    </p:set>
                                    <p:animEffect filter="image" prLst="opacity: 0">
                                      <p:cBhvr rctx="IE">
                                        <p:cTn id="37" dur="indefinite"/>
                                        <p:tgtEl>
                                          <p:spTgt spid="13"/>
                                        </p:tgtEl>
                                      </p:cBhvr>
                                    </p:animEffect>
                                  </p:childTnLst>
                                </p:cTn>
                              </p:par>
                              <p:par>
                                <p:cTn id="38" presetID="9" presetClass="emph" presetSubtype="0" nodeType="withEffect">
                                  <p:stCondLst>
                                    <p:cond delay="0"/>
                                  </p:stCondLst>
                                  <p:childTnLst>
                                    <p:set>
                                      <p:cBhvr>
                                        <p:cTn id="39" dur="indefinite"/>
                                        <p:tgtEl>
                                          <p:spTgt spid="11"/>
                                        </p:tgtEl>
                                        <p:attrNameLst>
                                          <p:attrName>style.opacity</p:attrName>
                                        </p:attrNameLst>
                                      </p:cBhvr>
                                      <p:to>
                                        <p:strVal val="0"/>
                                      </p:to>
                                    </p:set>
                                    <p:animEffect filter="image" prLst="opacity: 0">
                                      <p:cBhvr rctx="IE">
                                        <p:cTn id="40" dur="indefinite"/>
                                        <p:tgtEl>
                                          <p:spTgt spid="11"/>
                                        </p:tgtEl>
                                      </p:cBhvr>
                                    </p:animEffect>
                                  </p:childTnLst>
                                </p:cTn>
                              </p:par>
                              <p:par>
                                <p:cTn id="41" presetID="9" presetClass="emph" presetSubtype="0" nodeType="withEffect">
                                  <p:stCondLst>
                                    <p:cond delay="0"/>
                                  </p:stCondLst>
                                  <p:childTnLst>
                                    <p:set>
                                      <p:cBhvr>
                                        <p:cTn id="42" dur="indefinite"/>
                                        <p:tgtEl>
                                          <p:spTgt spid="12"/>
                                        </p:tgtEl>
                                        <p:attrNameLst>
                                          <p:attrName>style.opacity</p:attrName>
                                        </p:attrNameLst>
                                      </p:cBhvr>
                                      <p:to>
                                        <p:strVal val="0"/>
                                      </p:to>
                                    </p:set>
                                    <p:animEffect filter="image" prLst="opacity: 0">
                                      <p:cBhvr rctx="IE">
                                        <p:cTn id="43" dur="indefinite"/>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9" grpId="0"/>
      <p:bldP spid="18" grpId="0"/>
      <p:bldP spid="19" grpId="0"/>
      <p:bldGraphic spid="32" grpId="0">
        <p:bldAsOne/>
      </p:bldGraphic>
      <p:bldGraphic spid="15" grpId="0">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81</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p:txBody>
          <a:bodyPr/>
          <a:lstStyle/>
          <a:p>
            <a:r>
              <a:rPr lang="en-US" dirty="0"/>
              <a:t>[program element x </a:t>
            </a:r>
            <a:br>
              <a:rPr lang="en-US" dirty="0"/>
            </a:br>
            <a:r>
              <a:rPr lang="en-US" dirty="0"/>
              <a:t>case study slide]</a:t>
            </a:r>
          </a:p>
        </p:txBody>
      </p:sp>
      <p:graphicFrame>
        <p:nvGraphicFramePr>
          <p:cNvPr id="7" name="Content Placeholder 6">
            <a:extLst>
              <a:ext uri="{FF2B5EF4-FFF2-40B4-BE49-F238E27FC236}">
                <a16:creationId xmlns:a16="http://schemas.microsoft.com/office/drawing/2014/main" id="{50BCFF3B-0093-EE49-A62E-7579BE522876}"/>
              </a:ext>
            </a:extLst>
          </p:cNvPr>
          <p:cNvGraphicFramePr>
            <a:graphicFrameLocks noGrp="1"/>
          </p:cNvGraphicFramePr>
          <p:nvPr>
            <p:ph sz="quarter" idx="13"/>
            <p:extLst>
              <p:ext uri="{D42A27DB-BD31-4B8C-83A1-F6EECF244321}">
                <p14:modId xmlns:p14="http://schemas.microsoft.com/office/powerpoint/2010/main" val="1847347991"/>
              </p:ext>
            </p:extLst>
          </p:nvPr>
        </p:nvGraphicFramePr>
        <p:xfrm>
          <a:off x="533399" y="2781244"/>
          <a:ext cx="4204855" cy="3203920"/>
        </p:xfrm>
        <a:graphic>
          <a:graphicData uri="http://schemas.openxmlformats.org/drawingml/2006/table">
            <a:tbl>
              <a:tblPr firstRow="1" bandRow="1">
                <a:tableStyleId>{00A15C55-8517-42AA-B614-E9B94910E393}</a:tableStyleId>
              </a:tblPr>
              <a:tblGrid>
                <a:gridCol w="4204855">
                  <a:extLst>
                    <a:ext uri="{9D8B030D-6E8A-4147-A177-3AD203B41FA5}">
                      <a16:colId xmlns:a16="http://schemas.microsoft.com/office/drawing/2014/main" val="1899852589"/>
                    </a:ext>
                  </a:extLst>
                </a:gridCol>
              </a:tblGrid>
              <a:tr h="894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Brandon Grotesque" panose="020B0503020203060202" pitchFamily="34" charset="77"/>
                        </a:rPr>
                        <a:t>[overview]</a:t>
                      </a:r>
                    </a:p>
                  </a:txBody>
                  <a:tcPr marL="144150" marR="14415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54500"/>
                  </a:ext>
                </a:extLst>
              </a:tr>
              <a:tr h="1415686">
                <a:tc>
                  <a:txBody>
                    <a:bodyPr/>
                    <a:lstStyle/>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[Details]</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466839"/>
                  </a:ext>
                </a:extLst>
              </a:tr>
              <a:tr h="894117">
                <a:tc>
                  <a:txBody>
                    <a:bodyPr/>
                    <a:lstStyle/>
                    <a:p>
                      <a:r>
                        <a:rPr lang="en-US" sz="1400" b="1" dirty="0">
                          <a:solidFill>
                            <a:schemeClr val="tx1"/>
                          </a:solidFill>
                          <a:latin typeface="Brandon Grotesque" panose="020B0503020203060202" pitchFamily="34" charset="77"/>
                        </a:rPr>
                        <a:t>Deliverables:</a:t>
                      </a:r>
                    </a:p>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[x]</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9601438"/>
                  </a:ext>
                </a:extLst>
              </a:tr>
            </a:tbl>
          </a:graphicData>
        </a:graphic>
      </p:graphicFrame>
      <p:pic>
        <p:nvPicPr>
          <p:cNvPr id="8" name="Picture 7">
            <a:extLst>
              <a:ext uri="{FF2B5EF4-FFF2-40B4-BE49-F238E27FC236}">
                <a16:creationId xmlns:a16="http://schemas.microsoft.com/office/drawing/2014/main" id="{0A38451F-A4BC-8249-B709-49650E4F2862}"/>
              </a:ext>
            </a:extLst>
          </p:cNvPr>
          <p:cNvPicPr>
            <a:picLocks noChangeAspect="1"/>
          </p:cNvPicPr>
          <p:nvPr/>
        </p:nvPicPr>
        <p:blipFill rotWithShape="1">
          <a:blip r:embed="rId3"/>
          <a:srcRect l="20377" t="3754" r="19892" b="1561"/>
          <a:stretch/>
        </p:blipFill>
        <p:spPr>
          <a:xfrm>
            <a:off x="6329505" y="2638245"/>
            <a:ext cx="4770863" cy="3591403"/>
          </a:xfrm>
          <a:prstGeom prst="rect">
            <a:avLst/>
          </a:prstGeom>
        </p:spPr>
      </p:pic>
      <p:sp>
        <p:nvSpPr>
          <p:cNvPr id="16" name="Text Placeholder 9">
            <a:extLst>
              <a:ext uri="{FF2B5EF4-FFF2-40B4-BE49-F238E27FC236}">
                <a16:creationId xmlns:a16="http://schemas.microsoft.com/office/drawing/2014/main" id="{E32CEB60-EC50-E342-9415-1F0610227529}"/>
              </a:ext>
            </a:extLst>
          </p:cNvPr>
          <p:cNvSpPr txBox="1">
            <a:spLocks/>
          </p:cNvSpPr>
          <p:nvPr/>
        </p:nvSpPr>
        <p:spPr>
          <a:xfrm>
            <a:off x="536426"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PLAN:</a:t>
            </a:r>
          </a:p>
        </p:txBody>
      </p:sp>
      <p:sp>
        <p:nvSpPr>
          <p:cNvPr id="17" name="Text Placeholder 9">
            <a:extLst>
              <a:ext uri="{FF2B5EF4-FFF2-40B4-BE49-F238E27FC236}">
                <a16:creationId xmlns:a16="http://schemas.microsoft.com/office/drawing/2014/main" id="{3B704D5D-C394-8E44-A925-B02124B8CD40}"/>
              </a:ext>
            </a:extLst>
          </p:cNvPr>
          <p:cNvSpPr txBox="1">
            <a:spLocks/>
          </p:cNvSpPr>
          <p:nvPr/>
        </p:nvSpPr>
        <p:spPr>
          <a:xfrm>
            <a:off x="6284879"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EXPERIENCE:</a:t>
            </a:r>
          </a:p>
        </p:txBody>
      </p:sp>
    </p:spTree>
    <p:extLst>
      <p:ext uri="{BB962C8B-B14F-4D97-AF65-F5344CB8AC3E}">
        <p14:creationId xmlns:p14="http://schemas.microsoft.com/office/powerpoint/2010/main" val="2966722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82</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Pitch </a:t>
            </a:r>
            <a:br>
              <a:rPr lang="en-US" dirty="0"/>
            </a:br>
            <a:r>
              <a:rPr lang="en-US" dirty="0"/>
              <a:t>angles</a:t>
            </a:r>
          </a:p>
        </p:txBody>
      </p:sp>
      <p:pic>
        <p:nvPicPr>
          <p:cNvPr id="6" name="Picture 5">
            <a:extLst>
              <a:ext uri="{FF2B5EF4-FFF2-40B4-BE49-F238E27FC236}">
                <a16:creationId xmlns:a16="http://schemas.microsoft.com/office/drawing/2014/main" id="{C7155F31-3DC4-4A47-BA4F-95685E8234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47443" y="2879124"/>
            <a:ext cx="2347392" cy="2998402"/>
          </a:xfrm>
          <a:prstGeom prst="rect">
            <a:avLst/>
          </a:prstGeom>
          <a:ln>
            <a:solidFill>
              <a:schemeClr val="bg1">
                <a:lumMod val="75000"/>
              </a:schemeClr>
            </a:solidFill>
          </a:ln>
        </p:spPr>
      </p:pic>
      <p:pic>
        <p:nvPicPr>
          <p:cNvPr id="14" name="Picture 13">
            <a:extLst>
              <a:ext uri="{FF2B5EF4-FFF2-40B4-BE49-F238E27FC236}">
                <a16:creationId xmlns:a16="http://schemas.microsoft.com/office/drawing/2014/main" id="{9D928D60-6EE2-3947-BC59-27D1ADB4AB0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297166" y="2879124"/>
            <a:ext cx="2347391" cy="2998402"/>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CC0F0E6A-8FD7-D045-A7E2-93D8EDC5C1E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6888" y="2879124"/>
            <a:ext cx="2347392" cy="2998402"/>
          </a:xfrm>
          <a:prstGeom prst="rect">
            <a:avLst/>
          </a:prstGeom>
          <a:ln>
            <a:solidFill>
              <a:schemeClr val="bg1">
                <a:lumMod val="75000"/>
              </a:schemeClr>
            </a:solidFill>
          </a:ln>
        </p:spPr>
      </p:pic>
      <p:pic>
        <p:nvPicPr>
          <p:cNvPr id="18" name="Picture 17">
            <a:extLst>
              <a:ext uri="{FF2B5EF4-FFF2-40B4-BE49-F238E27FC236}">
                <a16:creationId xmlns:a16="http://schemas.microsoft.com/office/drawing/2014/main" id="{EBADE29B-6868-2940-9930-A98D49DBF5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7720" y="2879124"/>
            <a:ext cx="2347392" cy="2998402"/>
          </a:xfrm>
          <a:prstGeom prst="rect">
            <a:avLst/>
          </a:prstGeom>
          <a:ln>
            <a:solidFill>
              <a:schemeClr val="bg1">
                <a:lumMod val="75000"/>
              </a:schemeClr>
            </a:solidFill>
          </a:ln>
        </p:spPr>
      </p:pic>
      <p:sp>
        <p:nvSpPr>
          <p:cNvPr id="19" name="Text Placeholder 2">
            <a:extLst>
              <a:ext uri="{FF2B5EF4-FFF2-40B4-BE49-F238E27FC236}">
                <a16:creationId xmlns:a16="http://schemas.microsoft.com/office/drawing/2014/main" id="{A647C8A4-0FD7-F645-B885-6946B2BA1A64}"/>
              </a:ext>
            </a:extLst>
          </p:cNvPr>
          <p:cNvSpPr txBox="1">
            <a:spLocks/>
          </p:cNvSpPr>
          <p:nvPr/>
        </p:nvSpPr>
        <p:spPr>
          <a:xfrm>
            <a:off x="797719"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STREAMLINE </a:t>
            </a:r>
            <a:br>
              <a:rPr lang="en-US" sz="1200" b="1" dirty="0">
                <a:solidFill>
                  <a:schemeClr val="accent4"/>
                </a:solidFill>
              </a:rPr>
            </a:br>
            <a:r>
              <a:rPr lang="en-US" sz="1200" b="1" dirty="0">
                <a:solidFill>
                  <a:schemeClr val="accent4"/>
                </a:solidFill>
              </a:rPr>
              <a:t>SOCIAL MARKETING</a:t>
            </a:r>
          </a:p>
        </p:txBody>
      </p:sp>
      <p:sp>
        <p:nvSpPr>
          <p:cNvPr id="20" name="Text Placeholder 2">
            <a:extLst>
              <a:ext uri="{FF2B5EF4-FFF2-40B4-BE49-F238E27FC236}">
                <a16:creationId xmlns:a16="http://schemas.microsoft.com/office/drawing/2014/main" id="{EF160D83-595F-BB4A-8D42-145288D27F66}"/>
              </a:ext>
            </a:extLst>
          </p:cNvPr>
          <p:cNvSpPr txBox="1">
            <a:spLocks/>
          </p:cNvSpPr>
          <p:nvPr/>
        </p:nvSpPr>
        <p:spPr>
          <a:xfrm>
            <a:off x="3547444"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DELIVER DIGITAL-FIRST </a:t>
            </a:r>
            <a:br>
              <a:rPr lang="en-US" sz="1200" b="1" dirty="0">
                <a:solidFill>
                  <a:schemeClr val="accent4"/>
                </a:solidFill>
              </a:rPr>
            </a:br>
            <a:r>
              <a:rPr lang="en-US" sz="1200" b="1" dirty="0">
                <a:solidFill>
                  <a:schemeClr val="accent4"/>
                </a:solidFill>
              </a:rPr>
              <a:t>CUSTOMER CARE</a:t>
            </a:r>
          </a:p>
        </p:txBody>
      </p:sp>
      <p:sp>
        <p:nvSpPr>
          <p:cNvPr id="21" name="Text Placeholder 2">
            <a:extLst>
              <a:ext uri="{FF2B5EF4-FFF2-40B4-BE49-F238E27FC236}">
                <a16:creationId xmlns:a16="http://schemas.microsoft.com/office/drawing/2014/main" id="{8E8B0056-9900-864B-9011-07D86B9CC61D}"/>
              </a:ext>
            </a:extLst>
          </p:cNvPr>
          <p:cNvSpPr txBox="1">
            <a:spLocks/>
          </p:cNvSpPr>
          <p:nvPr/>
        </p:nvSpPr>
        <p:spPr>
          <a:xfrm>
            <a:off x="6297166"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BUILD </a:t>
            </a:r>
            <a:br>
              <a:rPr lang="en-US" sz="1200" b="1" dirty="0">
                <a:solidFill>
                  <a:schemeClr val="accent4"/>
                </a:solidFill>
              </a:rPr>
            </a:br>
            <a:r>
              <a:rPr lang="en-US" sz="1200" b="1" dirty="0">
                <a:solidFill>
                  <a:schemeClr val="accent4"/>
                </a:solidFill>
              </a:rPr>
              <a:t>COMMUNITY</a:t>
            </a:r>
          </a:p>
        </p:txBody>
      </p:sp>
      <p:sp>
        <p:nvSpPr>
          <p:cNvPr id="22" name="Text Placeholder 2">
            <a:extLst>
              <a:ext uri="{FF2B5EF4-FFF2-40B4-BE49-F238E27FC236}">
                <a16:creationId xmlns:a16="http://schemas.microsoft.com/office/drawing/2014/main" id="{35845A1A-DD9D-EE45-B895-A62E533A7FF1}"/>
              </a:ext>
            </a:extLst>
          </p:cNvPr>
          <p:cNvSpPr txBox="1">
            <a:spLocks/>
          </p:cNvSpPr>
          <p:nvPr/>
        </p:nvSpPr>
        <p:spPr>
          <a:xfrm>
            <a:off x="9046891"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A COMPLETE DIGITAL-FIRST CUSTOMER EXPERIENCE</a:t>
            </a:r>
          </a:p>
        </p:txBody>
      </p:sp>
      <p:sp>
        <p:nvSpPr>
          <p:cNvPr id="23" name="Rectangle 22">
            <a:extLst>
              <a:ext uri="{FF2B5EF4-FFF2-40B4-BE49-F238E27FC236}">
                <a16:creationId xmlns:a16="http://schemas.microsoft.com/office/drawing/2014/main" id="{701DF9D4-3EDE-7540-83F3-E73C7C77CE4A}"/>
              </a:ext>
            </a:extLst>
          </p:cNvPr>
          <p:cNvSpPr/>
          <p:nvPr/>
        </p:nvSpPr>
        <p:spPr>
          <a:xfrm>
            <a:off x="872912" y="3202402"/>
            <a:ext cx="2006212" cy="1508105"/>
          </a:xfrm>
          <a:prstGeom prst="rect">
            <a:avLst/>
          </a:prstGeom>
        </p:spPr>
        <p:txBody>
          <a:bodyPr wrap="square">
            <a:spAutoFit/>
          </a:bodyPr>
          <a:lstStyle/>
          <a:p>
            <a:r>
              <a:rPr lang="en-US" dirty="0">
                <a:latin typeface="DIN Condensed" pitchFamily="2" charset="0"/>
              </a:rPr>
              <a:t>Data from social listening and customer care is crucial to marketing in the age of COVID</a:t>
            </a:r>
          </a:p>
          <a:p>
            <a:br>
              <a:rPr lang="en-US" sz="1000" dirty="0">
                <a:latin typeface="Helvetica" pitchFamily="2" charset="0"/>
              </a:rPr>
            </a:br>
            <a:r>
              <a:rPr lang="en-US" sz="1000" dirty="0">
                <a:latin typeface="Helvetica" pitchFamily="2" charset="0"/>
              </a:rPr>
              <a:t>Ginny Marvin</a:t>
            </a:r>
          </a:p>
        </p:txBody>
      </p:sp>
      <p:sp>
        <p:nvSpPr>
          <p:cNvPr id="24" name="Rectangle 23">
            <a:extLst>
              <a:ext uri="{FF2B5EF4-FFF2-40B4-BE49-F238E27FC236}">
                <a16:creationId xmlns:a16="http://schemas.microsoft.com/office/drawing/2014/main" id="{DA386993-7FA4-9E4D-B1A5-7F315DA2F0BE}"/>
              </a:ext>
            </a:extLst>
          </p:cNvPr>
          <p:cNvSpPr/>
          <p:nvPr/>
        </p:nvSpPr>
        <p:spPr>
          <a:xfrm>
            <a:off x="3683982" y="3429000"/>
            <a:ext cx="2006212" cy="1046440"/>
          </a:xfrm>
          <a:prstGeom prst="rect">
            <a:avLst/>
          </a:prstGeom>
        </p:spPr>
        <p:txBody>
          <a:bodyPr wrap="square">
            <a:spAutoFit/>
          </a:bodyPr>
          <a:lstStyle/>
          <a:p>
            <a:r>
              <a:rPr lang="en-US" sz="1400" dirty="0">
                <a:latin typeface="Helvetica" pitchFamily="2" charset="0"/>
              </a:rPr>
              <a:t>How to gain customer trust through digital-first customer care </a:t>
            </a:r>
          </a:p>
          <a:p>
            <a:br>
              <a:rPr lang="en-US" sz="1000" dirty="0">
                <a:latin typeface="Helvetica" pitchFamily="2" charset="0"/>
              </a:rPr>
            </a:br>
            <a:r>
              <a:rPr lang="en-US" sz="1000" dirty="0">
                <a:latin typeface="Helvetica" pitchFamily="2" charset="0"/>
              </a:rPr>
              <a:t>Rosalyn Page</a:t>
            </a:r>
          </a:p>
        </p:txBody>
      </p:sp>
      <p:sp>
        <p:nvSpPr>
          <p:cNvPr id="25" name="Rectangle 24">
            <a:extLst>
              <a:ext uri="{FF2B5EF4-FFF2-40B4-BE49-F238E27FC236}">
                <a16:creationId xmlns:a16="http://schemas.microsoft.com/office/drawing/2014/main" id="{0024DA29-5735-2B4E-893D-B6D291BAE85D}"/>
              </a:ext>
            </a:extLst>
          </p:cNvPr>
          <p:cNvSpPr/>
          <p:nvPr/>
        </p:nvSpPr>
        <p:spPr>
          <a:xfrm>
            <a:off x="6430765" y="3175084"/>
            <a:ext cx="2080192" cy="507831"/>
          </a:xfrm>
          <a:prstGeom prst="rect">
            <a:avLst/>
          </a:prstGeom>
        </p:spPr>
        <p:txBody>
          <a:bodyPr wrap="square">
            <a:spAutoFit/>
          </a:bodyPr>
          <a:lstStyle/>
          <a:p>
            <a:r>
              <a:rPr lang="en-US" sz="900" b="1" dirty="0">
                <a:solidFill>
                  <a:schemeClr val="bg1"/>
                </a:solidFill>
                <a:latin typeface="Helvetica" pitchFamily="2" charset="0"/>
              </a:rPr>
              <a:t>Data from social listening and customer care is crucial to marketing in the age of COVID</a:t>
            </a:r>
            <a:endParaRPr lang="en-US" sz="1000" dirty="0">
              <a:solidFill>
                <a:schemeClr val="bg1"/>
              </a:solidFill>
              <a:latin typeface="Helvetica" pitchFamily="2" charset="0"/>
            </a:endParaRPr>
          </a:p>
        </p:txBody>
      </p:sp>
      <p:sp>
        <p:nvSpPr>
          <p:cNvPr id="26" name="Rectangle 25">
            <a:extLst>
              <a:ext uri="{FF2B5EF4-FFF2-40B4-BE49-F238E27FC236}">
                <a16:creationId xmlns:a16="http://schemas.microsoft.com/office/drawing/2014/main" id="{8AC96C2F-E220-4548-B53A-6FE5EEEA7556}"/>
              </a:ext>
            </a:extLst>
          </p:cNvPr>
          <p:cNvSpPr/>
          <p:nvPr/>
        </p:nvSpPr>
        <p:spPr>
          <a:xfrm>
            <a:off x="9187197" y="3184984"/>
            <a:ext cx="2101610" cy="600164"/>
          </a:xfrm>
          <a:prstGeom prst="rect">
            <a:avLst/>
          </a:prstGeom>
        </p:spPr>
        <p:txBody>
          <a:bodyPr wrap="square">
            <a:spAutoFit/>
          </a:bodyPr>
          <a:lstStyle/>
          <a:p>
            <a:r>
              <a:rPr lang="en-US" sz="1100" b="1" dirty="0">
                <a:latin typeface="Baskerville SemiBold" panose="02020502070401020303" pitchFamily="18" charset="0"/>
                <a:ea typeface="Baskerville SemiBold" panose="02020502070401020303" pitchFamily="18" charset="0"/>
              </a:rPr>
              <a:t>Defining and humanizing what "digital experience" looks like in the new normal </a:t>
            </a:r>
          </a:p>
        </p:txBody>
      </p:sp>
      <p:sp>
        <p:nvSpPr>
          <p:cNvPr id="28" name="Text Placeholder 27">
            <a:extLst>
              <a:ext uri="{FF2B5EF4-FFF2-40B4-BE49-F238E27FC236}">
                <a16:creationId xmlns:a16="http://schemas.microsoft.com/office/drawing/2014/main" id="{4EBFF865-5B0D-D846-B1B9-E7CD804D0A93}"/>
              </a:ext>
            </a:extLst>
          </p:cNvPr>
          <p:cNvSpPr>
            <a:spLocks noGrp="1"/>
          </p:cNvSpPr>
          <p:nvPr>
            <p:ph type="body" idx="1"/>
          </p:nvPr>
        </p:nvSpPr>
        <p:spPr>
          <a:xfrm>
            <a:off x="5690195" y="400848"/>
            <a:ext cx="5313086" cy="1010473"/>
          </a:xfrm>
        </p:spPr>
        <p:txBody>
          <a:bodyPr/>
          <a:lstStyle/>
          <a:p>
            <a:r>
              <a:rPr lang="en-US" sz="1400" dirty="0"/>
              <a:t>We’ve mapped our pitch angles to company-wide campaigns to cross-promote Care and convey why a fully-integrated program (Marketing + Care + Communities) is the most effective solution for customer engagement. We’ve also identified angles that can tie </a:t>
            </a:r>
            <a:r>
              <a:rPr lang="en-US" sz="1400" dirty="0" err="1"/>
              <a:t>Khoros</a:t>
            </a:r>
            <a:r>
              <a:rPr lang="en-US" sz="1400" dirty="0"/>
              <a:t> Care to the central topic driving 2020’s news - COVID-19.</a:t>
            </a:r>
          </a:p>
        </p:txBody>
      </p:sp>
      <p:pic>
        <p:nvPicPr>
          <p:cNvPr id="33" name="Picture 32">
            <a:extLst>
              <a:ext uri="{FF2B5EF4-FFF2-40B4-BE49-F238E27FC236}">
                <a16:creationId xmlns:a16="http://schemas.microsoft.com/office/drawing/2014/main" id="{0E2C84AC-B7A7-EC42-8FF8-1DC356D658D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780772" y="4537897"/>
            <a:ext cx="1835646" cy="1046440"/>
          </a:xfrm>
          <a:prstGeom prst="rect">
            <a:avLst/>
          </a:prstGeom>
        </p:spPr>
      </p:pic>
      <p:pic>
        <p:nvPicPr>
          <p:cNvPr id="37" name="Picture 36">
            <a:extLst>
              <a:ext uri="{FF2B5EF4-FFF2-40B4-BE49-F238E27FC236}">
                <a16:creationId xmlns:a16="http://schemas.microsoft.com/office/drawing/2014/main" id="{3BAD3219-09FE-C345-9522-21C76F2DFC0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67772" y="4710507"/>
            <a:ext cx="2018225" cy="714933"/>
          </a:xfrm>
          <a:prstGeom prst="rect">
            <a:avLst/>
          </a:prstGeom>
        </p:spPr>
      </p:pic>
      <p:pic>
        <p:nvPicPr>
          <p:cNvPr id="39" name="Picture 38">
            <a:extLst>
              <a:ext uri="{FF2B5EF4-FFF2-40B4-BE49-F238E27FC236}">
                <a16:creationId xmlns:a16="http://schemas.microsoft.com/office/drawing/2014/main" id="{8454D93E-F734-BA44-970A-0A2031EF303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87197" y="4358191"/>
            <a:ext cx="2111770" cy="1407508"/>
          </a:xfrm>
          <a:prstGeom prst="rect">
            <a:avLst/>
          </a:prstGeom>
        </p:spPr>
      </p:pic>
      <p:sp>
        <p:nvSpPr>
          <p:cNvPr id="5" name="Rectangle 4">
            <a:extLst>
              <a:ext uri="{FF2B5EF4-FFF2-40B4-BE49-F238E27FC236}">
                <a16:creationId xmlns:a16="http://schemas.microsoft.com/office/drawing/2014/main" id="{E52F44B6-0A05-6040-850C-2F01ECE6ED18}"/>
              </a:ext>
            </a:extLst>
          </p:cNvPr>
          <p:cNvSpPr/>
          <p:nvPr/>
        </p:nvSpPr>
        <p:spPr>
          <a:xfrm>
            <a:off x="2301299" y="210132"/>
            <a:ext cx="2993922" cy="1590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high level pitch themes and mock ups of what the articles could look like – you will need to work with design to have images created for your individual opp</a:t>
            </a:r>
          </a:p>
        </p:txBody>
      </p:sp>
    </p:spTree>
    <p:extLst>
      <p:ext uri="{BB962C8B-B14F-4D97-AF65-F5344CB8AC3E}">
        <p14:creationId xmlns:p14="http://schemas.microsoft.com/office/powerpoint/2010/main" val="1008822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83</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THOUGHT </a:t>
            </a:r>
            <a:br>
              <a:rPr lang="en-US" dirty="0"/>
            </a:br>
            <a:r>
              <a:rPr lang="en-US" dirty="0"/>
              <a:t>LEADERSHIP</a:t>
            </a:r>
          </a:p>
        </p:txBody>
      </p:sp>
      <p:sp>
        <p:nvSpPr>
          <p:cNvPr id="10" name="Text Placeholder 9">
            <a:extLst>
              <a:ext uri="{FF2B5EF4-FFF2-40B4-BE49-F238E27FC236}">
                <a16:creationId xmlns:a16="http://schemas.microsoft.com/office/drawing/2014/main" id="{12766749-F96E-A344-8F21-1A38B06182DD}"/>
              </a:ext>
            </a:extLst>
          </p:cNvPr>
          <p:cNvSpPr>
            <a:spLocks noGrp="1"/>
          </p:cNvSpPr>
          <p:nvPr>
            <p:ph type="body" idx="1"/>
          </p:nvPr>
        </p:nvSpPr>
        <p:spPr>
          <a:xfrm>
            <a:off x="5690194" y="400848"/>
            <a:ext cx="5529741" cy="1010473"/>
          </a:xfrm>
        </p:spPr>
        <p:txBody>
          <a:bodyPr/>
          <a:lstStyle/>
          <a:p>
            <a:r>
              <a:rPr lang="en-US" dirty="0"/>
              <a:t>Our strategy will position Mike </a:t>
            </a:r>
            <a:r>
              <a:rPr lang="en-US" dirty="0" err="1"/>
              <a:t>Betzer</a:t>
            </a:r>
            <a:r>
              <a:rPr lang="en-US" dirty="0"/>
              <a:t> and our other thought leaders as the go-to experts on customer care. By building a foundation around digital-first experience and automated intelligence, we’ll offer CXOs actionable guidance to succeed with their customers.</a:t>
            </a:r>
          </a:p>
        </p:txBody>
      </p:sp>
      <p:sp>
        <p:nvSpPr>
          <p:cNvPr id="11" name="Text Placeholder 2">
            <a:extLst>
              <a:ext uri="{FF2B5EF4-FFF2-40B4-BE49-F238E27FC236}">
                <a16:creationId xmlns:a16="http://schemas.microsoft.com/office/drawing/2014/main" id="{BD33E32B-8DEC-6440-A191-82A9E124EE25}"/>
              </a:ext>
            </a:extLst>
          </p:cNvPr>
          <p:cNvSpPr txBox="1">
            <a:spLocks/>
          </p:cNvSpPr>
          <p:nvPr/>
        </p:nvSpPr>
        <p:spPr>
          <a:xfrm>
            <a:off x="797719"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ELEVATING THE CXOS AND </a:t>
            </a:r>
            <a:br>
              <a:rPr lang="en-US" sz="1200" b="1" dirty="0">
                <a:solidFill>
                  <a:schemeClr val="accent4"/>
                </a:solidFill>
              </a:rPr>
            </a:br>
            <a:r>
              <a:rPr lang="en-US" sz="1200" b="1" dirty="0">
                <a:solidFill>
                  <a:schemeClr val="accent4"/>
                </a:solidFill>
              </a:rPr>
              <a:t>CUSTOMER CARE EXECS</a:t>
            </a:r>
          </a:p>
          <a:p>
            <a:pPr marL="171450" indent="-171450">
              <a:spcBef>
                <a:spcPts val="1000"/>
              </a:spcBef>
              <a:buFont typeface="Wingdings" pitchFamily="2" charset="2"/>
              <a:buChar char="ü"/>
            </a:pPr>
            <a:r>
              <a:rPr lang="en-US" sz="1200" b="1" dirty="0"/>
              <a:t>Primary: podcast</a:t>
            </a:r>
          </a:p>
          <a:p>
            <a:pPr marL="171450" indent="-171450">
              <a:spcBef>
                <a:spcPts val="1000"/>
              </a:spcBef>
              <a:buFont typeface="Wingdings" pitchFamily="2" charset="2"/>
              <a:buChar char="ü"/>
            </a:pPr>
            <a:r>
              <a:rPr lang="en-US" sz="1200" b="1" dirty="0"/>
              <a:t>Secondary: contributed content</a:t>
            </a:r>
          </a:p>
        </p:txBody>
      </p:sp>
      <p:sp>
        <p:nvSpPr>
          <p:cNvPr id="12" name="Text Placeholder 2">
            <a:extLst>
              <a:ext uri="{FF2B5EF4-FFF2-40B4-BE49-F238E27FC236}">
                <a16:creationId xmlns:a16="http://schemas.microsoft.com/office/drawing/2014/main" id="{6C5966A9-AAA9-AE42-9FFD-AFBEC7F8D465}"/>
              </a:ext>
            </a:extLst>
          </p:cNvPr>
          <p:cNvSpPr txBox="1">
            <a:spLocks/>
          </p:cNvSpPr>
          <p:nvPr/>
        </p:nvSpPr>
        <p:spPr>
          <a:xfrm>
            <a:off x="3547444"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THE POWER OF AUTOMATED INTELLIGENCE</a:t>
            </a:r>
          </a:p>
          <a:p>
            <a:pPr marL="171450" indent="-171450">
              <a:spcBef>
                <a:spcPts val="1000"/>
              </a:spcBef>
              <a:buFont typeface="Wingdings" pitchFamily="2" charset="2"/>
              <a:buChar char="ü"/>
            </a:pPr>
            <a:r>
              <a:rPr lang="en-US" sz="1200" b="1" dirty="0"/>
              <a:t>Primary: speaking engagement</a:t>
            </a:r>
          </a:p>
          <a:p>
            <a:pPr marL="171450" indent="-171450">
              <a:spcBef>
                <a:spcPts val="1000"/>
              </a:spcBef>
              <a:buFont typeface="Wingdings" pitchFamily="2" charset="2"/>
              <a:buChar char="ü"/>
            </a:pPr>
            <a:r>
              <a:rPr lang="en-US" sz="1200" b="1" dirty="0"/>
              <a:t>Secondary: contributed content</a:t>
            </a:r>
          </a:p>
        </p:txBody>
      </p:sp>
      <p:sp>
        <p:nvSpPr>
          <p:cNvPr id="13" name="Text Placeholder 2">
            <a:extLst>
              <a:ext uri="{FF2B5EF4-FFF2-40B4-BE49-F238E27FC236}">
                <a16:creationId xmlns:a16="http://schemas.microsoft.com/office/drawing/2014/main" id="{12626FB0-3789-D844-A51B-888D7FBDE1B6}"/>
              </a:ext>
            </a:extLst>
          </p:cNvPr>
          <p:cNvSpPr txBox="1">
            <a:spLocks/>
          </p:cNvSpPr>
          <p:nvPr/>
        </p:nvSpPr>
        <p:spPr>
          <a:xfrm>
            <a:off x="6297166"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WORKING IN THE </a:t>
            </a:r>
            <a:br>
              <a:rPr lang="en-US" sz="1200" b="1" dirty="0">
                <a:solidFill>
                  <a:schemeClr val="accent4"/>
                </a:solidFill>
              </a:rPr>
            </a:br>
            <a:r>
              <a:rPr lang="en-US" sz="1200" b="1" dirty="0">
                <a:solidFill>
                  <a:schemeClr val="accent4"/>
                </a:solidFill>
              </a:rPr>
              <a:t>“NEXT NORMAL”</a:t>
            </a:r>
          </a:p>
          <a:p>
            <a:pPr marL="171450" indent="-171450">
              <a:spcBef>
                <a:spcPts val="1000"/>
              </a:spcBef>
              <a:buFont typeface="Wingdings" pitchFamily="2" charset="2"/>
              <a:buChar char="ü"/>
            </a:pPr>
            <a:r>
              <a:rPr lang="en-US" sz="1200" b="1" dirty="0"/>
              <a:t>Primary: newsjacking</a:t>
            </a:r>
          </a:p>
          <a:p>
            <a:pPr marL="171450" indent="-171450">
              <a:spcBef>
                <a:spcPts val="1000"/>
              </a:spcBef>
              <a:buFont typeface="Wingdings" pitchFamily="2" charset="2"/>
              <a:buChar char="ü"/>
            </a:pPr>
            <a:r>
              <a:rPr lang="en-US" sz="1200" b="1" dirty="0"/>
              <a:t>Secondary: contributed content</a:t>
            </a:r>
          </a:p>
        </p:txBody>
      </p:sp>
      <p:sp>
        <p:nvSpPr>
          <p:cNvPr id="14" name="Text Placeholder 2">
            <a:extLst>
              <a:ext uri="{FF2B5EF4-FFF2-40B4-BE49-F238E27FC236}">
                <a16:creationId xmlns:a16="http://schemas.microsoft.com/office/drawing/2014/main" id="{9F6EA8AF-1E82-AA4D-9642-AFBE3C219631}"/>
              </a:ext>
            </a:extLst>
          </p:cNvPr>
          <p:cNvSpPr txBox="1">
            <a:spLocks/>
          </p:cNvSpPr>
          <p:nvPr/>
        </p:nvSpPr>
        <p:spPr>
          <a:xfrm>
            <a:off x="9046891"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DELIVERING DIGITAL-FIRST </a:t>
            </a:r>
            <a:br>
              <a:rPr lang="en-US" sz="1200" b="1" dirty="0">
                <a:solidFill>
                  <a:schemeClr val="accent4"/>
                </a:solidFill>
              </a:rPr>
            </a:br>
            <a:r>
              <a:rPr lang="en-US" sz="1200" b="1" dirty="0">
                <a:solidFill>
                  <a:schemeClr val="accent4"/>
                </a:solidFill>
              </a:rPr>
              <a:t>CUSTOMER CARE</a:t>
            </a:r>
          </a:p>
          <a:p>
            <a:pPr marL="171450" indent="-171450">
              <a:spcBef>
                <a:spcPts val="1000"/>
              </a:spcBef>
              <a:buFont typeface="Wingdings" pitchFamily="2" charset="2"/>
              <a:buChar char="ü"/>
            </a:pPr>
            <a:r>
              <a:rPr lang="en-US" sz="1200" b="1" dirty="0"/>
              <a:t>Primary: contributed content</a:t>
            </a:r>
          </a:p>
        </p:txBody>
      </p:sp>
      <p:pic>
        <p:nvPicPr>
          <p:cNvPr id="15" name="Picture 14">
            <a:extLst>
              <a:ext uri="{FF2B5EF4-FFF2-40B4-BE49-F238E27FC236}">
                <a16:creationId xmlns:a16="http://schemas.microsoft.com/office/drawing/2014/main" id="{ECCB4E44-EC0D-764F-97C0-DB030DBD1FB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3261" y="5622291"/>
            <a:ext cx="1713082" cy="378375"/>
          </a:xfrm>
          <a:prstGeom prst="rect">
            <a:avLst/>
          </a:prstGeom>
        </p:spPr>
      </p:pic>
      <p:pic>
        <p:nvPicPr>
          <p:cNvPr id="17" name="Picture 16">
            <a:extLst>
              <a:ext uri="{FF2B5EF4-FFF2-40B4-BE49-F238E27FC236}">
                <a16:creationId xmlns:a16="http://schemas.microsoft.com/office/drawing/2014/main" id="{7EE51964-DDBB-1243-A420-29804828141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4061" y="3746667"/>
            <a:ext cx="1721444" cy="1695751"/>
          </a:xfrm>
          <a:prstGeom prst="rect">
            <a:avLst/>
          </a:prstGeom>
        </p:spPr>
      </p:pic>
      <p:cxnSp>
        <p:nvCxnSpPr>
          <p:cNvPr id="19" name="Straight Connector 18">
            <a:extLst>
              <a:ext uri="{FF2B5EF4-FFF2-40B4-BE49-F238E27FC236}">
                <a16:creationId xmlns:a16="http://schemas.microsoft.com/office/drawing/2014/main" id="{9149DF2A-8BB6-8645-98E9-D7D033E58964}"/>
              </a:ext>
            </a:extLst>
          </p:cNvPr>
          <p:cNvCxnSpPr/>
          <p:nvPr/>
        </p:nvCxnSpPr>
        <p:spPr>
          <a:xfrm>
            <a:off x="797719"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5A76C8D-F824-A540-AF64-81505FC65C41}"/>
              </a:ext>
            </a:extLst>
          </p:cNvPr>
          <p:cNvCxnSpPr/>
          <p:nvPr/>
        </p:nvCxnSpPr>
        <p:spPr>
          <a:xfrm>
            <a:off x="3527124"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155B5F-9BA6-554D-A1F2-60DB5CB95E45}"/>
              </a:ext>
            </a:extLst>
          </p:cNvPr>
          <p:cNvCxnSpPr/>
          <p:nvPr/>
        </p:nvCxnSpPr>
        <p:spPr>
          <a:xfrm>
            <a:off x="6287006"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D588E0-F29A-7047-B6FE-28AFF59B5859}"/>
              </a:ext>
            </a:extLst>
          </p:cNvPr>
          <p:cNvCxnSpPr/>
          <p:nvPr/>
        </p:nvCxnSpPr>
        <p:spPr>
          <a:xfrm>
            <a:off x="9016411"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249ED38B-FC08-A44D-BE8E-60BFAFEED4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10004" y="3833105"/>
            <a:ext cx="1721445" cy="905480"/>
          </a:xfrm>
          <a:prstGeom prst="rect">
            <a:avLst/>
          </a:prstGeom>
        </p:spPr>
      </p:pic>
      <p:pic>
        <p:nvPicPr>
          <p:cNvPr id="24" name="Picture 23">
            <a:extLst>
              <a:ext uri="{FF2B5EF4-FFF2-40B4-BE49-F238E27FC236}">
                <a16:creationId xmlns:a16="http://schemas.microsoft.com/office/drawing/2014/main" id="{2F2ACC9D-61A2-DE4A-869C-AE719ED70E1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527124" y="4968415"/>
            <a:ext cx="2048009" cy="912257"/>
          </a:xfrm>
          <a:prstGeom prst="rect">
            <a:avLst/>
          </a:prstGeom>
        </p:spPr>
      </p:pic>
      <p:pic>
        <p:nvPicPr>
          <p:cNvPr id="25" name="Picture 24">
            <a:extLst>
              <a:ext uri="{FF2B5EF4-FFF2-40B4-BE49-F238E27FC236}">
                <a16:creationId xmlns:a16="http://schemas.microsoft.com/office/drawing/2014/main" id="{69D883A2-ECF2-1145-932D-22D24A9139E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495736" y="3833104"/>
            <a:ext cx="1584179" cy="453710"/>
          </a:xfrm>
          <a:prstGeom prst="rect">
            <a:avLst/>
          </a:prstGeom>
        </p:spPr>
      </p:pic>
      <p:pic>
        <p:nvPicPr>
          <p:cNvPr id="27" name="Picture 26">
            <a:extLst>
              <a:ext uri="{FF2B5EF4-FFF2-40B4-BE49-F238E27FC236}">
                <a16:creationId xmlns:a16="http://schemas.microsoft.com/office/drawing/2014/main" id="{F741E8BD-EA29-A047-92C6-BB2A2B507EC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36234" y="4369019"/>
            <a:ext cx="1690580" cy="1695751"/>
          </a:xfrm>
          <a:prstGeom prst="rect">
            <a:avLst/>
          </a:prstGeom>
        </p:spPr>
      </p:pic>
      <p:pic>
        <p:nvPicPr>
          <p:cNvPr id="28" name="Picture 27">
            <a:extLst>
              <a:ext uri="{FF2B5EF4-FFF2-40B4-BE49-F238E27FC236}">
                <a16:creationId xmlns:a16="http://schemas.microsoft.com/office/drawing/2014/main" id="{2FA890D2-37C4-F44B-8233-D98518EE11E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512580" y="3746667"/>
            <a:ext cx="1273280" cy="1307588"/>
          </a:xfrm>
          <a:prstGeom prst="rect">
            <a:avLst/>
          </a:prstGeom>
        </p:spPr>
      </p:pic>
      <p:pic>
        <p:nvPicPr>
          <p:cNvPr id="29" name="Picture 28">
            <a:extLst>
              <a:ext uri="{FF2B5EF4-FFF2-40B4-BE49-F238E27FC236}">
                <a16:creationId xmlns:a16="http://schemas.microsoft.com/office/drawing/2014/main" id="{319688BB-9BA1-5E46-8E70-96060E49562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274424" y="5276473"/>
            <a:ext cx="1690580" cy="457054"/>
          </a:xfrm>
          <a:prstGeom prst="rect">
            <a:avLst/>
          </a:prstGeom>
        </p:spPr>
      </p:pic>
      <p:sp>
        <p:nvSpPr>
          <p:cNvPr id="30" name="Rectangle 29">
            <a:extLst>
              <a:ext uri="{FF2B5EF4-FFF2-40B4-BE49-F238E27FC236}">
                <a16:creationId xmlns:a16="http://schemas.microsoft.com/office/drawing/2014/main" id="{684F9912-049B-D647-89D4-97B00C304EA4}"/>
              </a:ext>
            </a:extLst>
          </p:cNvPr>
          <p:cNvSpPr/>
          <p:nvPr/>
        </p:nvSpPr>
        <p:spPr>
          <a:xfrm>
            <a:off x="2947829" y="171647"/>
            <a:ext cx="2347391" cy="1590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high level TL themes, targets, and logos for targets</a:t>
            </a:r>
          </a:p>
        </p:txBody>
      </p:sp>
    </p:spTree>
    <p:extLst>
      <p:ext uri="{BB962C8B-B14F-4D97-AF65-F5344CB8AC3E}">
        <p14:creationId xmlns:p14="http://schemas.microsoft.com/office/powerpoint/2010/main" val="10884021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C43ACFD-1A70-6A45-99A6-53AFF10CCDD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44579" y="3227617"/>
            <a:ext cx="4112346" cy="2481036"/>
          </a:xfrm>
          <a:prstGeom prst="rect">
            <a:avLst/>
          </a:prstGeom>
        </p:spPr>
      </p:pic>
      <p:pic>
        <p:nvPicPr>
          <p:cNvPr id="28" name="Picture 27">
            <a:extLst>
              <a:ext uri="{FF2B5EF4-FFF2-40B4-BE49-F238E27FC236}">
                <a16:creationId xmlns:a16="http://schemas.microsoft.com/office/drawing/2014/main" id="{A03324DD-A837-664B-8CBA-875DC2252B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67520" y="3225136"/>
            <a:ext cx="4112346" cy="2479822"/>
          </a:xfrm>
          <a:prstGeom prst="rect">
            <a:avLst/>
          </a:prstGeom>
        </p:spPr>
      </p:pic>
      <p:pic>
        <p:nvPicPr>
          <p:cNvPr id="12" name="Picture 11">
            <a:extLst>
              <a:ext uri="{FF2B5EF4-FFF2-40B4-BE49-F238E27FC236}">
                <a16:creationId xmlns:a16="http://schemas.microsoft.com/office/drawing/2014/main" id="{A021ECF4-BB5F-424E-9AFA-262DAFAC429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767521" y="599886"/>
            <a:ext cx="4112346" cy="2479822"/>
          </a:xfrm>
          <a:prstGeom prst="rect">
            <a:avLst/>
          </a:prstGeom>
        </p:spPr>
      </p:pic>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84</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TACTICS </a:t>
            </a:r>
            <a:br>
              <a:rPr lang="en-US" dirty="0"/>
            </a:br>
            <a:r>
              <a:rPr lang="en-US" dirty="0"/>
              <a:t>WE Use</a:t>
            </a:r>
          </a:p>
        </p:txBody>
      </p:sp>
      <p:pic>
        <p:nvPicPr>
          <p:cNvPr id="18" name="Picture 17">
            <a:extLst>
              <a:ext uri="{FF2B5EF4-FFF2-40B4-BE49-F238E27FC236}">
                <a16:creationId xmlns:a16="http://schemas.microsoft.com/office/drawing/2014/main" id="{A9662DE3-437F-4B46-B80D-AEA73AF700D0}"/>
              </a:ext>
            </a:extLst>
          </p:cNvPr>
          <p:cNvPicPr>
            <a:picLocks/>
          </p:cNvPicPr>
          <p:nvPr/>
        </p:nvPicPr>
        <p:blipFill rotWithShape="1">
          <a:blip r:embed="rId6" cstate="print">
            <a:extLst>
              <a:ext uri="{28A0092B-C50C-407E-A947-70E740481C1C}">
                <a14:useLocalDpi xmlns:a14="http://schemas.microsoft.com/office/drawing/2010/main"/>
              </a:ext>
            </a:extLst>
          </a:blip>
          <a:srcRect/>
          <a:stretch/>
        </p:blipFill>
        <p:spPr>
          <a:xfrm>
            <a:off x="7044578" y="599887"/>
            <a:ext cx="4112346" cy="2473860"/>
          </a:xfrm>
          <a:prstGeom prst="rect">
            <a:avLst/>
          </a:prstGeom>
        </p:spPr>
      </p:pic>
      <p:sp>
        <p:nvSpPr>
          <p:cNvPr id="19" name="Content Placeholder 6">
            <a:extLst>
              <a:ext uri="{FF2B5EF4-FFF2-40B4-BE49-F238E27FC236}">
                <a16:creationId xmlns:a16="http://schemas.microsoft.com/office/drawing/2014/main" id="{38897AC2-4AE0-B444-8DCE-71AB458DC095}"/>
              </a:ext>
            </a:extLst>
          </p:cNvPr>
          <p:cNvSpPr txBox="1">
            <a:spLocks/>
          </p:cNvSpPr>
          <p:nvPr/>
        </p:nvSpPr>
        <p:spPr>
          <a:xfrm>
            <a:off x="7044578" y="3228830"/>
            <a:ext cx="4112346" cy="2479822"/>
          </a:xfrm>
          <a:prstGeom prst="rect">
            <a:avLst/>
          </a:prstGeom>
          <a:solidFill>
            <a:schemeClr val="tx1">
              <a:alpha val="50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Thought Leadership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Opportunities</a:t>
            </a:r>
          </a:p>
        </p:txBody>
      </p:sp>
      <p:sp>
        <p:nvSpPr>
          <p:cNvPr id="23" name="Content Placeholder 6">
            <a:extLst>
              <a:ext uri="{FF2B5EF4-FFF2-40B4-BE49-F238E27FC236}">
                <a16:creationId xmlns:a16="http://schemas.microsoft.com/office/drawing/2014/main" id="{D7D8D218-61C8-9041-A5E9-51A5F6E137F1}"/>
              </a:ext>
            </a:extLst>
          </p:cNvPr>
          <p:cNvSpPr txBox="1">
            <a:spLocks/>
          </p:cNvSpPr>
          <p:nvPr/>
        </p:nvSpPr>
        <p:spPr>
          <a:xfrm>
            <a:off x="7044578" y="599886"/>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Utilize original</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data and customers</a:t>
            </a:r>
            <a:endParaRPr lang="en-US" sz="2600" b="1" i="1" dirty="0">
              <a:solidFill>
                <a:schemeClr val="bg1"/>
              </a:solidFill>
              <a:latin typeface="Brandon Grotesque" panose="020B0503020203060202" pitchFamily="34" charset="77"/>
            </a:endParaRPr>
          </a:p>
        </p:txBody>
      </p:sp>
      <p:sp>
        <p:nvSpPr>
          <p:cNvPr id="26" name="Content Placeholder 6">
            <a:extLst>
              <a:ext uri="{FF2B5EF4-FFF2-40B4-BE49-F238E27FC236}">
                <a16:creationId xmlns:a16="http://schemas.microsoft.com/office/drawing/2014/main" id="{D2A6EACE-33ED-9946-A051-8E3CA1ED18B6}"/>
              </a:ext>
            </a:extLst>
          </p:cNvPr>
          <p:cNvSpPr txBox="1">
            <a:spLocks/>
          </p:cNvSpPr>
          <p:nvPr/>
        </p:nvSpPr>
        <p:spPr>
          <a:xfrm>
            <a:off x="2767520" y="3228830"/>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Proactive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media relations</a:t>
            </a:r>
          </a:p>
        </p:txBody>
      </p:sp>
      <p:sp>
        <p:nvSpPr>
          <p:cNvPr id="27" name="Content Placeholder 6">
            <a:extLst>
              <a:ext uri="{FF2B5EF4-FFF2-40B4-BE49-F238E27FC236}">
                <a16:creationId xmlns:a16="http://schemas.microsoft.com/office/drawing/2014/main" id="{12A03AB5-6E2B-C74D-8675-B39F28F2496B}"/>
              </a:ext>
            </a:extLst>
          </p:cNvPr>
          <p:cNvSpPr txBox="1">
            <a:spLocks/>
          </p:cNvSpPr>
          <p:nvPr/>
        </p:nvSpPr>
        <p:spPr>
          <a:xfrm>
            <a:off x="2767520" y="599886"/>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News driven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media relations</a:t>
            </a:r>
          </a:p>
        </p:txBody>
      </p:sp>
    </p:spTree>
    <p:extLst>
      <p:ext uri="{BB962C8B-B14F-4D97-AF65-F5344CB8AC3E}">
        <p14:creationId xmlns:p14="http://schemas.microsoft.com/office/powerpoint/2010/main" val="1449435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BLANK TEMPLATE SLIDES</a:t>
            </a:r>
          </a:p>
        </p:txBody>
      </p:sp>
    </p:spTree>
    <p:extLst>
      <p:ext uri="{BB962C8B-B14F-4D97-AF65-F5344CB8AC3E}">
        <p14:creationId xmlns:p14="http://schemas.microsoft.com/office/powerpoint/2010/main" val="11374117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D065A-14D9-D84E-BAD6-ECECFEA4327A}"/>
              </a:ext>
            </a:extLst>
          </p:cNvPr>
          <p:cNvSpPr>
            <a:spLocks noGrp="1"/>
          </p:cNvSpPr>
          <p:nvPr>
            <p:ph type="body" idx="1"/>
          </p:nvPr>
        </p:nvSpPr>
        <p:spPr/>
        <p:txBody>
          <a:bodyPr/>
          <a:lstStyle/>
          <a:p>
            <a:r>
              <a:rPr lang="en-US" dirty="0"/>
              <a:t>Lorem Ipsum</a:t>
            </a:r>
          </a:p>
        </p:txBody>
      </p:sp>
    </p:spTree>
    <p:extLst>
      <p:ext uri="{BB962C8B-B14F-4D97-AF65-F5344CB8AC3E}">
        <p14:creationId xmlns:p14="http://schemas.microsoft.com/office/powerpoint/2010/main" val="3725234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41FA6-298E-DF4E-AF4D-E3490387640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Tree>
    <p:extLst>
      <p:ext uri="{BB962C8B-B14F-4D97-AF65-F5344CB8AC3E}">
        <p14:creationId xmlns:p14="http://schemas.microsoft.com/office/powerpoint/2010/main" val="203876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9</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399" y="400848"/>
            <a:ext cx="9251081" cy="1131782"/>
          </a:xfrm>
        </p:spPr>
        <p:txBody>
          <a:bodyPr/>
          <a:lstStyle/>
          <a:p>
            <a:r>
              <a:rPr lang="en-US" dirty="0"/>
              <a:t>Our industry</a:t>
            </a:r>
            <a:br>
              <a:rPr lang="en-US" dirty="0"/>
            </a:br>
            <a:r>
              <a:rPr lang="en-US" dirty="0"/>
              <a:t>Expertise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B2B</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Our tech client experience runs deep.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It’s where we started and remains a primary focus. Semiconductors, wireless, you name it - we’ve covered it.</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0" y="2257187"/>
            <a:ext cx="3150005"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FinTech &amp;</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FinServ</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Fintech moves fast</a:t>
            </a:r>
            <a:r>
              <a:rPr lang="en-US" sz="1200" cap="none">
                <a:solidFill>
                  <a:schemeClr val="tx2"/>
                </a:solidFill>
                <a:latin typeface="Brandon Grotesque" panose="020B0503020203060202" pitchFamily="34" charset="77"/>
              </a:rPr>
              <a:t>. Our </a:t>
            </a:r>
            <a:r>
              <a:rPr lang="en-US" sz="1200" cap="none" dirty="0">
                <a:solidFill>
                  <a:schemeClr val="tx2"/>
                </a:solidFill>
                <a:latin typeface="Brandon Grotesque" panose="020B0503020203060202" pitchFamily="34" charset="77"/>
              </a:rPr>
              <a:t>experience lies in telling creative stories that appeal to a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risk-averse audience.</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Cyber- </a:t>
            </a:r>
            <a:br>
              <a:rPr kumimoji="0" lang="en-US" sz="2400" b="0" i="0" u="none" strike="noStrike" kern="1200" cap="all" spc="0" normalizeH="0" baseline="0" noProof="0" dirty="0">
                <a:ln>
                  <a:noFill/>
                </a:ln>
                <a:effectLst/>
                <a:uLnTx/>
                <a:uFillTx/>
                <a:latin typeface="League Gothic" charset="0"/>
              </a:rPr>
            </a:br>
            <a:r>
              <a:rPr kumimoji="0" lang="en-US" sz="2400" b="0" i="0" u="none" strike="noStrike" kern="1200" cap="all" spc="0" normalizeH="0" baseline="0" noProof="0" dirty="0">
                <a:ln>
                  <a:noFill/>
                </a:ln>
                <a:effectLst/>
                <a:uLnTx/>
                <a:uFillTx/>
                <a:latin typeface="League Gothic" charset="0"/>
              </a:rPr>
              <a:t>Security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From personal identity protection to security frameworks and biometrics, INK has taken a front seat to this exciting industry. </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Real Estate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Data-driven, expert content wins in real estate tech. INK helps RE tech companies </a:t>
            </a:r>
            <a:r>
              <a:rPr lang="en-US" sz="1200" cap="none" dirty="0">
                <a:solidFill>
                  <a:schemeClr val="tx2"/>
                </a:solidFill>
                <a:latin typeface="Brandon Grotesque" panose="020B0503020203060202" pitchFamily="34" charset="77"/>
              </a:rPr>
              <a:t>combine creative perspective with credibility.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3153685"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Retail &amp;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E-Commerce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Commerce makes the world go round, and </a:t>
            </a:r>
            <a:r>
              <a:rPr lang="en-US" sz="1200" cap="none" dirty="0">
                <a:solidFill>
                  <a:schemeClr val="tx2"/>
                </a:solidFill>
                <a:latin typeface="Brandon Grotesque" panose="020B0503020203060202" pitchFamily="34" charset="77"/>
              </a:rPr>
              <a:t>INK has witnessed the industry evolve from bricks and sticks to clicks and beyond.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Consumer</a:t>
            </a:r>
            <a:r>
              <a:rPr lang="en-US" sz="2400" dirty="0">
                <a:solidFill>
                  <a:srgbClr val="2F2F2E"/>
                </a:solidFill>
              </a:rPr>
              <a:t> brand</a:t>
            </a:r>
          </a:p>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&amp; Technology</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From apps to ales, we’ve expanded to represent national brands across verticals with the common denominator of innovation. </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79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D8FB-2510-BE45-AE89-C93173C232BC}"/>
              </a:ext>
            </a:extLst>
          </p:cNvPr>
          <p:cNvSpPr>
            <a:spLocks noGrp="1"/>
          </p:cNvSpPr>
          <p:nvPr>
            <p:ph type="title"/>
          </p:nvPr>
        </p:nvSpPr>
        <p:spPr/>
        <p:txBody>
          <a:bodyPr/>
          <a:lstStyle/>
          <a:p>
            <a:r>
              <a:rPr lang="fr" dirty="0"/>
              <a:t>sanctus est </a:t>
            </a:r>
            <a:r>
              <a:rPr lang="fr" dirty="0" err="1"/>
              <a:t>Lorem</a:t>
            </a:r>
            <a:br>
              <a:rPr lang="fr" dirty="0"/>
            </a:br>
            <a:r>
              <a:rPr lang="fr" dirty="0" err="1"/>
              <a:t>ipsum</a:t>
            </a:r>
            <a:r>
              <a:rPr lang="fr" dirty="0"/>
              <a:t> </a:t>
            </a:r>
            <a:r>
              <a:rPr lang="fr" dirty="0" err="1"/>
              <a:t>dolor</a:t>
            </a:r>
            <a:r>
              <a:rPr lang="fr" dirty="0"/>
              <a:t> </a:t>
            </a:r>
            <a:r>
              <a:rPr lang="fr" dirty="0" err="1"/>
              <a:t>sit</a:t>
            </a:r>
            <a:r>
              <a:rPr lang="fr" dirty="0"/>
              <a:t> </a:t>
            </a:r>
            <a:r>
              <a:rPr lang="fr" dirty="0" err="1"/>
              <a:t>amet</a:t>
            </a:r>
            <a:endParaRPr lang="en-US" dirty="0"/>
          </a:p>
        </p:txBody>
      </p:sp>
      <p:sp>
        <p:nvSpPr>
          <p:cNvPr id="3" name="Content Placeholder 2">
            <a:extLst>
              <a:ext uri="{FF2B5EF4-FFF2-40B4-BE49-F238E27FC236}">
                <a16:creationId xmlns:a16="http://schemas.microsoft.com/office/drawing/2014/main" id="{F5954550-784C-EC47-8700-5AA151AA4307}"/>
              </a:ext>
            </a:extLst>
          </p:cNvPr>
          <p:cNvSpPr>
            <a:spLocks noGrp="1"/>
          </p:cNvSpPr>
          <p:nvPr>
            <p:ph idx="11"/>
          </p:nvPr>
        </p:nvSpPr>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a:p>
            <a:endParaRPr lang="en-US" dirty="0"/>
          </a:p>
        </p:txBody>
      </p:sp>
      <p:cxnSp>
        <p:nvCxnSpPr>
          <p:cNvPr id="4" name="Straight Connector 3">
            <a:extLst>
              <a:ext uri="{FF2B5EF4-FFF2-40B4-BE49-F238E27FC236}">
                <a16:creationId xmlns:a16="http://schemas.microsoft.com/office/drawing/2014/main" id="{CE6A9187-D83B-6644-862E-E7019610991E}"/>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815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794FD-07BA-1E44-97CF-394B7AA6C879}"/>
              </a:ext>
            </a:extLst>
          </p:cNvPr>
          <p:cNvSpPr>
            <a:spLocks noGrp="1"/>
          </p:cNvSpPr>
          <p:nvPr>
            <p:ph type="body" idx="1"/>
          </p:nvPr>
        </p:nvSpPr>
        <p:spPr>
          <a:xfrm>
            <a:off x="533400" y="4080511"/>
            <a:ext cx="7400042" cy="948690"/>
          </a:xfrm>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a:p>
            <a:endParaRPr lang="en-US" dirty="0"/>
          </a:p>
        </p:txBody>
      </p:sp>
      <p:sp>
        <p:nvSpPr>
          <p:cNvPr id="3" name="Title 2">
            <a:extLst>
              <a:ext uri="{FF2B5EF4-FFF2-40B4-BE49-F238E27FC236}">
                <a16:creationId xmlns:a16="http://schemas.microsoft.com/office/drawing/2014/main" id="{CACB92E9-4D96-A949-A264-C7CD1E3B2283}"/>
              </a:ext>
            </a:extLst>
          </p:cNvPr>
          <p:cNvSpPr>
            <a:spLocks noGrp="1"/>
          </p:cNvSpPr>
          <p:nvPr>
            <p:ph type="title"/>
          </p:nvPr>
        </p:nvSpPr>
        <p:spPr>
          <a:xfrm>
            <a:off x="533400" y="2414455"/>
            <a:ext cx="7400042" cy="1132054"/>
          </a:xfrm>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4" name="Content Placeholder 3">
            <a:extLst>
              <a:ext uri="{FF2B5EF4-FFF2-40B4-BE49-F238E27FC236}">
                <a16:creationId xmlns:a16="http://schemas.microsoft.com/office/drawing/2014/main" id="{4E50E56B-7909-9E48-9933-C8E40CD3AAC5}"/>
              </a:ext>
            </a:extLst>
          </p:cNvPr>
          <p:cNvSpPr>
            <a:spLocks noGrp="1"/>
          </p:cNvSpPr>
          <p:nvPr>
            <p:ph idx="11"/>
          </p:nvPr>
        </p:nvSpPr>
        <p:spPr>
          <a:xfrm>
            <a:off x="533400" y="1898421"/>
            <a:ext cx="7400042" cy="240496"/>
          </a:xfrm>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p:txBody>
      </p:sp>
      <p:cxnSp>
        <p:nvCxnSpPr>
          <p:cNvPr id="6" name="Straight Connector 5">
            <a:extLst>
              <a:ext uri="{FF2B5EF4-FFF2-40B4-BE49-F238E27FC236}">
                <a16:creationId xmlns:a16="http://schemas.microsoft.com/office/drawing/2014/main" id="{8425BC6D-A760-0D4E-8F03-544A9893F7A0}"/>
              </a:ext>
            </a:extLst>
          </p:cNvPr>
          <p:cNvCxnSpPr>
            <a:cxnSpLocks/>
          </p:cNvCxnSpPr>
          <p:nvPr/>
        </p:nvCxnSpPr>
        <p:spPr>
          <a:xfrm>
            <a:off x="533400" y="374414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6857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92</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
        <p:nvSpPr>
          <p:cNvPr id="6" name="Content Placeholder 5">
            <a:extLst>
              <a:ext uri="{FF2B5EF4-FFF2-40B4-BE49-F238E27FC236}">
                <a16:creationId xmlns:a16="http://schemas.microsoft.com/office/drawing/2014/main" id="{244D7DBE-4920-7F4E-8DA2-2C3519249C80}"/>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p:txBody>
      </p:sp>
    </p:spTree>
    <p:extLst>
      <p:ext uri="{BB962C8B-B14F-4D97-AF65-F5344CB8AC3E}">
        <p14:creationId xmlns:p14="http://schemas.microsoft.com/office/powerpoint/2010/main" val="2260383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93</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364623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94</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8" name="Content Placeholder 7">
            <a:extLst>
              <a:ext uri="{FF2B5EF4-FFF2-40B4-BE49-F238E27FC236}">
                <a16:creationId xmlns:a16="http://schemas.microsoft.com/office/drawing/2014/main" id="{5D315197-1345-2140-9638-ABCF218D59E7}"/>
              </a:ext>
            </a:extLst>
          </p:cNvPr>
          <p:cNvSpPr>
            <a:spLocks noGrp="1"/>
          </p:cNvSpPr>
          <p:nvPr>
            <p:ph sz="quarter" idx="15"/>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9" name="Text Placeholder 8">
            <a:extLst>
              <a:ext uri="{FF2B5EF4-FFF2-40B4-BE49-F238E27FC236}">
                <a16:creationId xmlns:a16="http://schemas.microsoft.com/office/drawing/2014/main" id="{9EC286C2-BB49-534D-AD91-85F37228A824}"/>
              </a:ext>
            </a:extLst>
          </p:cNvPr>
          <p:cNvSpPr>
            <a:spLocks noGrp="1"/>
          </p:cNvSpPr>
          <p:nvPr>
            <p:ph type="body" sz="quarter" idx="17"/>
          </p:nvPr>
        </p:nvSpPr>
        <p:spPr/>
        <p:txBody>
          <a:bodyPr/>
          <a:lstStyle/>
          <a:p>
            <a:r>
              <a:rPr lang="en-US" dirty="0"/>
              <a:t>Lorem</a:t>
            </a:r>
            <a:br>
              <a:rPr lang="en-US" dirty="0"/>
            </a:br>
            <a:r>
              <a:rPr lang="en-US" dirty="0"/>
              <a:t>ipsum dolor</a:t>
            </a:r>
          </a:p>
        </p:txBody>
      </p:sp>
      <p:sp>
        <p:nvSpPr>
          <p:cNvPr id="10" name="Text Placeholder 9">
            <a:extLst>
              <a:ext uri="{FF2B5EF4-FFF2-40B4-BE49-F238E27FC236}">
                <a16:creationId xmlns:a16="http://schemas.microsoft.com/office/drawing/2014/main" id="{B0032859-F001-1245-BAEE-C8564EE160D3}"/>
              </a:ext>
            </a:extLst>
          </p:cNvPr>
          <p:cNvSpPr>
            <a:spLocks noGrp="1"/>
          </p:cNvSpPr>
          <p:nvPr>
            <p:ph type="body" sz="quarter" idx="18"/>
          </p:nvPr>
        </p:nvSpPr>
        <p:spPr/>
        <p:txBody>
          <a:bodyPr/>
          <a:lstStyle/>
          <a:p>
            <a:r>
              <a:rPr lang="en-US" dirty="0"/>
              <a:t>Lorem</a:t>
            </a:r>
            <a:br>
              <a:rPr lang="en-US" dirty="0"/>
            </a:br>
            <a:r>
              <a:rPr lang="en-US" dirty="0"/>
              <a:t>ipsum dolor</a:t>
            </a:r>
          </a:p>
        </p:txBody>
      </p:sp>
      <p:sp>
        <p:nvSpPr>
          <p:cNvPr id="11" name="Text Placeholder 10">
            <a:extLst>
              <a:ext uri="{FF2B5EF4-FFF2-40B4-BE49-F238E27FC236}">
                <a16:creationId xmlns:a16="http://schemas.microsoft.com/office/drawing/2014/main" id="{77EAB7A6-A9EE-554B-9B0F-B706718C6BDA}"/>
              </a:ext>
            </a:extLst>
          </p:cNvPr>
          <p:cNvSpPr>
            <a:spLocks noGrp="1"/>
          </p:cNvSpPr>
          <p:nvPr>
            <p:ph type="body" sz="quarter" idx="19"/>
          </p:nvPr>
        </p:nvSpPr>
        <p:spPr/>
        <p:txBody>
          <a:bodyPr/>
          <a:lstStyle/>
          <a:p>
            <a:r>
              <a:rPr lang="en-US" dirty="0"/>
              <a:t>Lorem</a:t>
            </a:r>
            <a:br>
              <a:rPr lang="en-US" dirty="0"/>
            </a:br>
            <a:r>
              <a:rPr lang="en-US" dirty="0"/>
              <a:t>ipsum dolor</a:t>
            </a:r>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2879756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95</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1600"/>
              </a:spcBef>
            </a:pP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8774768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96</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6269918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2C03-C226-3044-8DE9-D235EDB3DDE1}"/>
              </a:ext>
            </a:extLst>
          </p:cNvPr>
          <p:cNvSpPr>
            <a:spLocks noGrp="1"/>
          </p:cNvSpPr>
          <p:nvPr>
            <p:ph type="body" idx="1"/>
          </p:nvPr>
        </p:nvSpPr>
        <p:spPr/>
        <p:txBody>
          <a:bodyPr/>
          <a:lstStyle/>
          <a:p>
            <a:r>
              <a:rPr lang="en-US" dirty="0"/>
              <a:t>Lorem ipsum dolor</a:t>
            </a:r>
          </a:p>
        </p:txBody>
      </p:sp>
      <p:sp>
        <p:nvSpPr>
          <p:cNvPr id="8" name="Text Placeholder 7">
            <a:extLst>
              <a:ext uri="{FF2B5EF4-FFF2-40B4-BE49-F238E27FC236}">
                <a16:creationId xmlns:a16="http://schemas.microsoft.com/office/drawing/2014/main" id="{E7F75F90-1EB1-744E-8A1F-5354BDF257B9}"/>
              </a:ext>
            </a:extLst>
          </p:cNvPr>
          <p:cNvSpPr>
            <a:spLocks noGrp="1"/>
          </p:cNvSpPr>
          <p:nvPr>
            <p:ph type="body" sz="quarter" idx="3"/>
          </p:nvPr>
        </p:nvSpPr>
        <p:spPr/>
        <p:txBody>
          <a:bodyPr/>
          <a:lstStyle/>
          <a:p>
            <a:r>
              <a:rPr lang="en-US" dirty="0"/>
              <a:t>Lorem ipsum dolor</a:t>
            </a:r>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quarter" idx="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97</a:t>
            </a:fld>
            <a:endParaRPr lang="en-US" dirty="0"/>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p:txBody>
      </p:sp>
    </p:spTree>
    <p:extLst>
      <p:ext uri="{BB962C8B-B14F-4D97-AF65-F5344CB8AC3E}">
        <p14:creationId xmlns:p14="http://schemas.microsoft.com/office/powerpoint/2010/main" val="31122490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98</a:t>
            </a:fld>
            <a:endParaRPr lang="en-US"/>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13"/>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13132649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99</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6"/>
          </p:nvPr>
        </p:nvSpPr>
        <p:spPr/>
        <p:txBody>
          <a:bodyPr/>
          <a:lstStyle/>
          <a:p>
            <a:r>
              <a:rPr lang="en-US"/>
              <a:t>INK-CO.COM  |</a:t>
            </a:r>
          </a:p>
        </p:txBody>
      </p:sp>
      <p:sp>
        <p:nvSpPr>
          <p:cNvPr id="8" name="Text Placeholder 7">
            <a:extLst>
              <a:ext uri="{FF2B5EF4-FFF2-40B4-BE49-F238E27FC236}">
                <a16:creationId xmlns:a16="http://schemas.microsoft.com/office/drawing/2014/main" id="{013FF965-8FB5-C94E-8D8A-E9F0561F5C8C}"/>
              </a:ext>
            </a:extLst>
          </p:cNvPr>
          <p:cNvSpPr>
            <a:spLocks noGrp="1"/>
          </p:cNvSpPr>
          <p:nvPr>
            <p:ph type="body" idx="17"/>
          </p:nvPr>
        </p:nvSpPr>
        <p:spPr/>
        <p:txBody>
          <a:bodyPr/>
          <a:lstStyle/>
          <a:p>
            <a:r>
              <a:rPr lang="en-US" dirty="0"/>
              <a:t>Lorem ipsum dolor</a:t>
            </a:r>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8"/>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9" name="Text Placeholder 8">
            <a:extLst>
              <a:ext uri="{FF2B5EF4-FFF2-40B4-BE49-F238E27FC236}">
                <a16:creationId xmlns:a16="http://schemas.microsoft.com/office/drawing/2014/main" id="{61EB696B-94B5-3846-955A-390194AEF825}"/>
              </a:ext>
            </a:extLst>
          </p:cNvPr>
          <p:cNvSpPr>
            <a:spLocks noGrp="1"/>
          </p:cNvSpPr>
          <p:nvPr>
            <p:ph type="body" idx="19"/>
          </p:nvPr>
        </p:nvSpPr>
        <p:spPr/>
        <p:txBody>
          <a:bodyPr/>
          <a:lstStyle/>
          <a:p>
            <a:r>
              <a:rPr lang="en-US" dirty="0"/>
              <a:t>Lorem ipsum </a:t>
            </a:r>
            <a:r>
              <a:rPr lang="en-US" dirty="0" err="1"/>
              <a:t>doloR</a:t>
            </a:r>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0"/>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10" name="Text Placeholder 9">
            <a:extLst>
              <a:ext uri="{FF2B5EF4-FFF2-40B4-BE49-F238E27FC236}">
                <a16:creationId xmlns:a16="http://schemas.microsoft.com/office/drawing/2014/main" id="{F5E35205-CA66-074D-B166-A5E12856B55B}"/>
              </a:ext>
            </a:extLst>
          </p:cNvPr>
          <p:cNvSpPr>
            <a:spLocks noGrp="1"/>
          </p:cNvSpPr>
          <p:nvPr>
            <p:ph type="body" idx="21"/>
          </p:nvPr>
        </p:nvSpPr>
        <p:spPr/>
        <p:txBody>
          <a:bodyPr/>
          <a:lstStyle/>
          <a:p>
            <a:r>
              <a:rPr lang="en-US" dirty="0"/>
              <a:t>Lorem ipsum dolor</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2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995873283"/>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17032</TotalTime>
  <Words>11759</Words>
  <Application>Microsoft Macintosh PowerPoint</Application>
  <PresentationFormat>Widescreen</PresentationFormat>
  <Paragraphs>1414</Paragraphs>
  <Slides>104</Slides>
  <Notes>74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104</vt:i4>
      </vt:variant>
    </vt:vector>
  </HeadingPairs>
  <TitlesOfParts>
    <vt:vector size="116" baseType="lpstr">
      <vt:lpstr>Arial</vt:lpstr>
      <vt:lpstr>Baskerville SemiBold</vt:lpstr>
      <vt:lpstr>Brandon Grotesque</vt:lpstr>
      <vt:lpstr>Brandon Grotesque Light</vt:lpstr>
      <vt:lpstr>Calibri</vt:lpstr>
      <vt:lpstr>DIN Condensed</vt:lpstr>
      <vt:lpstr>Helvetica</vt:lpstr>
      <vt:lpstr>Helvetica Neue LT Std 55 Roman</vt:lpstr>
      <vt:lpstr>League Gothic</vt:lpstr>
      <vt:lpstr>Roboto</vt:lpstr>
      <vt:lpstr>Wingdings</vt:lpstr>
      <vt:lpstr>INK Template</vt:lpstr>
      <vt:lpstr>INK Template Deck | 2020</vt:lpstr>
      <vt:lpstr>Typography styles</vt:lpstr>
      <vt:lpstr>PowerPoint Presentation</vt:lpstr>
      <vt:lpstr>PowerPoint Presentation</vt:lpstr>
      <vt:lpstr>We’re ink.</vt:lpstr>
      <vt:lpstr>Meet OUR leadership</vt:lpstr>
      <vt:lpstr>A leader in tech PR        A great place to work</vt:lpstr>
      <vt:lpstr>Our  services</vt:lpstr>
      <vt:lpstr>Our industry Expertise</vt:lpstr>
      <vt:lpstr>A few of our  client partners</vt:lpstr>
      <vt:lpstr>We’re in the Business of Value Creation.</vt:lpstr>
      <vt:lpstr>PowerPoint Presentation</vt:lpstr>
      <vt:lpstr>PowerPoint Presentation</vt:lpstr>
      <vt:lpstr>PowerPoint Presentation</vt:lpstr>
      <vt:lpstr>PowerPoint Presentation</vt:lpstr>
      <vt:lpstr>PowerPoint Presentation</vt:lpstr>
      <vt:lpstr>PowerPoint Presentation</vt:lpstr>
      <vt:lpstr>We’re ink.</vt:lpstr>
      <vt:lpstr>PR + MARKETING for Technology Companies</vt:lpstr>
      <vt:lpstr>FROM WIRELESS TO FINTECH TO FOOD INNOVATION, WE HELP BUSINESSES WITH TECH AND DATA AT THEIR CORE</vt:lpstr>
      <vt:lpstr>Meet INK’s leadership</vt:lpstr>
      <vt:lpstr>A leader in tech PR        A great place to work</vt:lpstr>
      <vt:lpstr>PowerPoint Presentation</vt:lpstr>
      <vt:lpstr>PowerPoint Presentation</vt:lpstr>
      <vt:lpstr>[key finding]</vt:lpstr>
      <vt:lpstr>Brand thesis </vt:lpstr>
      <vt:lpstr>Program  objectives</vt:lpstr>
      <vt:lpstr>[High level strategy]</vt:lpstr>
      <vt:lpstr>program overview</vt:lpstr>
      <vt:lpstr>Who you  need to know</vt:lpstr>
      <vt:lpstr>Program Overview: Q1 2020 – Q2 2020</vt:lpstr>
      <vt:lpstr>PowerPoint Presentation</vt:lpstr>
      <vt:lpstr>Sample program  calendar 2020</vt:lpstr>
      <vt:lpstr>Getting  started</vt:lpstr>
      <vt:lpstr>Meet your INK TEAM</vt:lpstr>
      <vt:lpstr>Your Team </vt:lpstr>
      <vt:lpstr>We’re in the Business of Value Creation.</vt:lpstr>
      <vt:lpstr>Our pricing   How we bill</vt:lpstr>
      <vt:lpstr>Our Pricing - breakdown of 20K monthly budget</vt:lpstr>
      <vt:lpstr>Our pricing –  COST BREAKDOWN</vt:lpstr>
      <vt:lpstr>Budget AND  SOW Options</vt:lpstr>
      <vt:lpstr>PowerPoint Presentation</vt:lpstr>
      <vt:lpstr>Our approach  strategy pillars</vt:lpstr>
      <vt:lpstr>What we can do  for you</vt:lpstr>
      <vt:lpstr>Our approach  integrated campaigns</vt:lpstr>
      <vt:lpstr>Our approach measurement </vt:lpstr>
      <vt:lpstr>More tools at  our fingertips </vt:lpstr>
      <vt:lpstr>Our approach creative problem-solving</vt:lpstr>
      <vt:lpstr>Our approach  Media Relations</vt:lpstr>
      <vt:lpstr>Our approach THOUGHT LEADERSHIP</vt:lpstr>
      <vt:lpstr>Our approach  social + digital</vt:lpstr>
      <vt:lpstr>PowerPoint Presentation</vt:lpstr>
      <vt:lpstr>Choosing the right  client partnerships</vt:lpstr>
      <vt:lpstr>THINGS you should LOOK  FOR IN AN AGENCY PARTNER</vt:lpstr>
      <vt:lpstr>PowerPoint Presentation</vt:lpstr>
      <vt:lpstr>Case Studies</vt:lpstr>
      <vt:lpstr>PowerPoint Presentation</vt:lpstr>
      <vt:lpstr>PowerPoint Presentation</vt:lpstr>
      <vt:lpstr>PowerPoint Presentation</vt:lpstr>
      <vt:lpstr>Transform your  b2b marketing with a human-to-human mindset</vt:lpstr>
      <vt:lpstr>WE LEAD GLOBALLY FROM YOUR BACKYARD</vt:lpstr>
      <vt:lpstr>INK integrated communications program model</vt:lpstr>
      <vt:lpstr>HOW WE  SHOW VALUE</vt:lpstr>
      <vt:lpstr>Automated vehicles tech innovation story </vt:lpstr>
      <vt:lpstr>Pitch  angles</vt:lpstr>
      <vt:lpstr>THOUGHT  LEADERSHIP</vt:lpstr>
      <vt:lpstr>Messaging  Workshop</vt:lpstr>
      <vt:lpstr>Repeatable process + Added value</vt:lpstr>
      <vt:lpstr>PowerPoint Presentation</vt:lpstr>
      <vt:lpstr>PowerPoint Presentation</vt:lpstr>
      <vt:lpstr>BRAND  FRAMEWORK</vt:lpstr>
      <vt:lpstr>PowerPoint Presentation</vt:lpstr>
      <vt:lpstr>We’re INK.</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PR + MARKETING for Technology Companies</vt:lpstr>
      <vt:lpstr>A few of our  client partners</vt:lpstr>
      <vt:lpstr>Industry landscape</vt:lpstr>
      <vt:lpstr>[program element x  case study slide]</vt:lpstr>
      <vt:lpstr>Pitch  angles</vt:lpstr>
      <vt:lpstr>THOUGHT  LEADERSHIP</vt:lpstr>
      <vt:lpstr>TACTICS  WE Use</vt:lpstr>
      <vt:lpstr>We’re in the Business of Value Creation.</vt:lpstr>
      <vt:lpstr>PowerPoint Presentation</vt:lpstr>
      <vt:lpstr>PowerPoint Presentation</vt:lpstr>
      <vt:lpstr>PowerPoint Presentation</vt:lpstr>
      <vt:lpstr>PowerPoint Presentation</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PowerPoint Presentation</vt:lpstr>
      <vt:lpstr>PowerPoint Presentation</vt:lpstr>
      <vt:lpstr>PowerPoint Presentation</vt:lpstr>
      <vt:lpstr>RESEARCH  AND INTERVIEWS</vt:lpstr>
      <vt:lpstr>INK EVENT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Kersa Leichner</cp:lastModifiedBy>
  <cp:revision>243</cp:revision>
  <cp:lastPrinted>2018-08-30T20:54:15Z</cp:lastPrinted>
  <dcterms:created xsi:type="dcterms:W3CDTF">2019-03-20T18:31:55Z</dcterms:created>
  <dcterms:modified xsi:type="dcterms:W3CDTF">2020-07-27T19:31:46Z</dcterms:modified>
</cp:coreProperties>
</file>